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9" r:id="rId2"/>
    <p:sldId id="262" r:id="rId3"/>
    <p:sldId id="348" r:id="rId4"/>
    <p:sldId id="312" r:id="rId5"/>
    <p:sldId id="313" r:id="rId6"/>
    <p:sldId id="314" r:id="rId7"/>
    <p:sldId id="317" r:id="rId8"/>
    <p:sldId id="352" r:id="rId9"/>
    <p:sldId id="351" r:id="rId10"/>
    <p:sldId id="318" r:id="rId11"/>
    <p:sldId id="319" r:id="rId12"/>
    <p:sldId id="321" r:id="rId13"/>
    <p:sldId id="341" r:id="rId14"/>
    <p:sldId id="322" r:id="rId15"/>
    <p:sldId id="316" r:id="rId16"/>
    <p:sldId id="349" r:id="rId17"/>
    <p:sldId id="350" r:id="rId18"/>
    <p:sldId id="323" r:id="rId19"/>
    <p:sldId id="300" r:id="rId20"/>
    <p:sldId id="325" r:id="rId21"/>
    <p:sldId id="326" r:id="rId22"/>
    <p:sldId id="327" r:id="rId23"/>
    <p:sldId id="328" r:id="rId24"/>
    <p:sldId id="329" r:id="rId25"/>
    <p:sldId id="330" r:id="rId26"/>
    <p:sldId id="339" r:id="rId27"/>
    <p:sldId id="336" r:id="rId28"/>
    <p:sldId id="337" r:id="rId29"/>
    <p:sldId id="338" r:id="rId30"/>
    <p:sldId id="335" r:id="rId31"/>
    <p:sldId id="340" r:id="rId32"/>
    <p:sldId id="334" r:id="rId33"/>
    <p:sldId id="333" r:id="rId34"/>
    <p:sldId id="331" r:id="rId35"/>
    <p:sldId id="342" r:id="rId36"/>
    <p:sldId id="343" r:id="rId37"/>
    <p:sldId id="344" r:id="rId38"/>
    <p:sldId id="345" r:id="rId39"/>
    <p:sldId id="347" r:id="rId40"/>
    <p:sldId id="291" r:id="rId41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06" autoAdjust="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9CD26613-3F22-4D28-9670-C2B5DD095BF4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4C3DEDF-9A97-4B55-882E-F200C59575A1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8ED6EF-987E-4721-83D2-7D1378E602C4}" type="pres">
      <dgm:prSet presAssocID="{D4C3DEDF-9A97-4B55-882E-F200C59575A1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E6F2764-4BE2-4218-9124-BD8F3B20EAA1}" type="presOf" srcId="{D4C3DEDF-9A97-4B55-882E-F200C59575A1}" destId="{A28ED6EF-987E-4721-83D2-7D1378E602C4}" srcOrd="0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582431-DDF1-4556-B22F-E28265F8F443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A679F5-E328-4FD7-A14D-91F9E3767C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697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0E565-367E-49D4-B188-96363655C785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31378-31FE-4BF9-8948-719EFF1CC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241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0E565-367E-49D4-B188-96363655C785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31378-31FE-4BF9-8948-719EFF1CC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51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0E565-367E-49D4-B188-96363655C785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31378-31FE-4BF9-8948-719EFF1CC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746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0E565-367E-49D4-B188-96363655C785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31378-31FE-4BF9-8948-719EFF1CC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781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0E565-367E-49D4-B188-96363655C785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31378-31FE-4BF9-8948-719EFF1CC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381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0E565-367E-49D4-B188-96363655C785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31378-31FE-4BF9-8948-719EFF1CC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764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0E565-367E-49D4-B188-96363655C785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31378-31FE-4BF9-8948-719EFF1CC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889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0E565-367E-49D4-B188-96363655C785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31378-31FE-4BF9-8948-719EFF1CC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924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0E565-367E-49D4-B188-96363655C785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31378-31FE-4BF9-8948-719EFF1CC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19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0E565-367E-49D4-B188-96363655C785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31378-31FE-4BF9-8948-719EFF1CC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900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E0E565-367E-49D4-B188-96363655C785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31378-31FE-4BF9-8948-719EFF1CC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972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E0E565-367E-49D4-B188-96363655C785}" type="datetimeFigureOut">
              <a:rPr lang="ru-RU" smtClean="0"/>
              <a:t>08.09.2020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31378-31FE-4BF9-8948-719EFF1CCC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28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9.xml"/><Relationship Id="rId7" Type="http://schemas.openxmlformats.org/officeDocument/2006/relationships/image" Target="../media/image1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10.xml"/><Relationship Id="rId7" Type="http://schemas.openxmlformats.org/officeDocument/2006/relationships/image" Target="../media/image1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11.xml"/><Relationship Id="rId7" Type="http://schemas.openxmlformats.org/officeDocument/2006/relationships/image" Target="../media/image1.pn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12.xml"/><Relationship Id="rId7" Type="http://schemas.openxmlformats.org/officeDocument/2006/relationships/image" Target="../media/image1.pn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13.xml"/><Relationship Id="rId7" Type="http://schemas.openxmlformats.org/officeDocument/2006/relationships/image" Target="../media/image1.pn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14.xml"/><Relationship Id="rId7" Type="http://schemas.openxmlformats.org/officeDocument/2006/relationships/image" Target="../media/image1.pn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15.xml"/><Relationship Id="rId7" Type="http://schemas.openxmlformats.org/officeDocument/2006/relationships/image" Target="../media/image1.pn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11" Type="http://schemas.openxmlformats.org/officeDocument/2006/relationships/image" Target="../media/image8.png"/><Relationship Id="rId5" Type="http://schemas.openxmlformats.org/officeDocument/2006/relationships/diagramColors" Target="../diagrams/colors15.xml"/><Relationship Id="rId10" Type="http://schemas.openxmlformats.org/officeDocument/2006/relationships/image" Target="../media/image7.png"/><Relationship Id="rId4" Type="http://schemas.openxmlformats.org/officeDocument/2006/relationships/diagramQuickStyle" Target="../diagrams/quickStyle15.xml"/><Relationship Id="rId9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16.xml"/><Relationship Id="rId7" Type="http://schemas.openxmlformats.org/officeDocument/2006/relationships/image" Target="../media/image1.png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11" Type="http://schemas.openxmlformats.org/officeDocument/2006/relationships/image" Target="../media/image11.png"/><Relationship Id="rId5" Type="http://schemas.openxmlformats.org/officeDocument/2006/relationships/diagramColors" Target="../diagrams/colors16.xml"/><Relationship Id="rId10" Type="http://schemas.openxmlformats.org/officeDocument/2006/relationships/image" Target="../media/image10.png"/><Relationship Id="rId4" Type="http://schemas.openxmlformats.org/officeDocument/2006/relationships/diagramQuickStyle" Target="../diagrams/quickStyle16.xml"/><Relationship Id="rId9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17.xml"/><Relationship Id="rId7" Type="http://schemas.openxmlformats.org/officeDocument/2006/relationships/image" Target="../media/image1.png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18.xml"/><Relationship Id="rId7" Type="http://schemas.openxmlformats.org/officeDocument/2006/relationships/image" Target="../media/image1.png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19.xml"/><Relationship Id="rId7" Type="http://schemas.openxmlformats.org/officeDocument/2006/relationships/image" Target="../media/image1.png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20.xml"/><Relationship Id="rId7" Type="http://schemas.openxmlformats.org/officeDocument/2006/relationships/image" Target="../media/image1.png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21.xml"/><Relationship Id="rId7" Type="http://schemas.openxmlformats.org/officeDocument/2006/relationships/image" Target="../media/image1.png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Relationship Id="rId9" Type="http://schemas.openxmlformats.org/officeDocument/2006/relationships/hyperlink" Target="https://www.gks.ru/dbscripts/cbsd/DBInet.cgi?pl=9460004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22.xml"/><Relationship Id="rId7" Type="http://schemas.openxmlformats.org/officeDocument/2006/relationships/image" Target="../media/image1.png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Relationship Id="rId9" Type="http://schemas.openxmlformats.org/officeDocument/2006/relationships/hyperlink" Target="https://economy.gov.ru/material/directions/makroec/prognozy_socialno_ekonomicheskogo_razvitiya/prognoz_socialno%20ekonomicheskogo_razvitiya_rf_na_period_do%202024_goda%20.html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23.xml"/><Relationship Id="rId7" Type="http://schemas.openxmlformats.org/officeDocument/2006/relationships/image" Target="../media/image1.png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24.xml"/><Relationship Id="rId7" Type="http://schemas.openxmlformats.org/officeDocument/2006/relationships/image" Target="../media/image1.png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25.xml"/><Relationship Id="rId7" Type="http://schemas.openxmlformats.org/officeDocument/2006/relationships/image" Target="../media/image1.png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26.xml"/><Relationship Id="rId7" Type="http://schemas.openxmlformats.org/officeDocument/2006/relationships/image" Target="../media/image1.png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27.xml"/><Relationship Id="rId7" Type="http://schemas.openxmlformats.org/officeDocument/2006/relationships/image" Target="../media/image1.png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Relationship Id="rId9" Type="http://schemas.openxmlformats.org/officeDocument/2006/relationships/hyperlink" Target="https://gisp.gov.ru/pp719/p/pub/products/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28.xml"/><Relationship Id="rId7" Type="http://schemas.openxmlformats.org/officeDocument/2006/relationships/image" Target="../media/image1.png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2.xml"/><Relationship Id="rId7" Type="http://schemas.openxmlformats.org/officeDocument/2006/relationships/image" Target="../media/image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4.pn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29.xml"/><Relationship Id="rId7" Type="http://schemas.openxmlformats.org/officeDocument/2006/relationships/image" Target="../media/image1.png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30.xml"/><Relationship Id="rId7" Type="http://schemas.openxmlformats.org/officeDocument/2006/relationships/image" Target="../media/image1.png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0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31.xml"/><Relationship Id="rId7" Type="http://schemas.openxmlformats.org/officeDocument/2006/relationships/image" Target="../media/image1.png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1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32.xml"/><Relationship Id="rId7" Type="http://schemas.openxmlformats.org/officeDocument/2006/relationships/image" Target="../media/image1.png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2.xml"/><Relationship Id="rId5" Type="http://schemas.openxmlformats.org/officeDocument/2006/relationships/diagramColors" Target="../diagrams/colors32.xml"/><Relationship Id="rId4" Type="http://schemas.openxmlformats.org/officeDocument/2006/relationships/diagramQuickStyle" Target="../diagrams/quickStyle3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33.xml"/><Relationship Id="rId7" Type="http://schemas.openxmlformats.org/officeDocument/2006/relationships/image" Target="../media/image1.png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3.xml"/><Relationship Id="rId5" Type="http://schemas.openxmlformats.org/officeDocument/2006/relationships/diagramColors" Target="../diagrams/colors33.xml"/><Relationship Id="rId4" Type="http://schemas.openxmlformats.org/officeDocument/2006/relationships/diagramQuickStyle" Target="../diagrams/quickStyle3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34.xml"/><Relationship Id="rId7" Type="http://schemas.openxmlformats.org/officeDocument/2006/relationships/image" Target="../media/image1.png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4.xml"/><Relationship Id="rId5" Type="http://schemas.openxmlformats.org/officeDocument/2006/relationships/diagramColors" Target="../diagrams/colors34.xml"/><Relationship Id="rId4" Type="http://schemas.openxmlformats.org/officeDocument/2006/relationships/diagramQuickStyle" Target="../diagrams/quickStyle34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35.xml"/><Relationship Id="rId7" Type="http://schemas.openxmlformats.org/officeDocument/2006/relationships/image" Target="../media/image1.png"/><Relationship Id="rId2" Type="http://schemas.openxmlformats.org/officeDocument/2006/relationships/diagramData" Target="../diagrams/data3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5.xml"/><Relationship Id="rId5" Type="http://schemas.openxmlformats.org/officeDocument/2006/relationships/diagramColors" Target="../diagrams/colors35.xml"/><Relationship Id="rId4" Type="http://schemas.openxmlformats.org/officeDocument/2006/relationships/diagramQuickStyle" Target="../diagrams/quickStyle35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36.xml"/><Relationship Id="rId7" Type="http://schemas.openxmlformats.org/officeDocument/2006/relationships/image" Target="../media/image1.png"/><Relationship Id="rId2" Type="http://schemas.openxmlformats.org/officeDocument/2006/relationships/diagramData" Target="../diagrams/data3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6.xml"/><Relationship Id="rId5" Type="http://schemas.openxmlformats.org/officeDocument/2006/relationships/diagramColors" Target="../diagrams/colors36.xml"/><Relationship Id="rId4" Type="http://schemas.openxmlformats.org/officeDocument/2006/relationships/diagramQuickStyle" Target="../diagrams/quickStyle36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37.xml"/><Relationship Id="rId7" Type="http://schemas.openxmlformats.org/officeDocument/2006/relationships/image" Target="../media/image1.png"/><Relationship Id="rId2" Type="http://schemas.openxmlformats.org/officeDocument/2006/relationships/diagramData" Target="../diagrams/data3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7.xml"/><Relationship Id="rId5" Type="http://schemas.openxmlformats.org/officeDocument/2006/relationships/diagramColors" Target="../diagrams/colors37.xml"/><Relationship Id="rId4" Type="http://schemas.openxmlformats.org/officeDocument/2006/relationships/diagramQuickStyle" Target="../diagrams/quickStyle3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38.xml"/><Relationship Id="rId7" Type="http://schemas.openxmlformats.org/officeDocument/2006/relationships/image" Target="../media/image1.png"/><Relationship Id="rId2" Type="http://schemas.openxmlformats.org/officeDocument/2006/relationships/diagramData" Target="../diagrams/data3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8.xml"/><Relationship Id="rId5" Type="http://schemas.openxmlformats.org/officeDocument/2006/relationships/diagramColors" Target="../diagrams/colors38.xml"/><Relationship Id="rId4" Type="http://schemas.openxmlformats.org/officeDocument/2006/relationships/diagramQuickStyle" Target="../diagrams/quickStyle3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3.xml"/><Relationship Id="rId7" Type="http://schemas.openxmlformats.org/officeDocument/2006/relationships/image" Target="../media/image1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4.xml"/><Relationship Id="rId7" Type="http://schemas.openxmlformats.org/officeDocument/2006/relationships/image" Target="../media/image1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5.xml"/><Relationship Id="rId7" Type="http://schemas.openxmlformats.org/officeDocument/2006/relationships/image" Target="../media/image1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6.xml"/><Relationship Id="rId7" Type="http://schemas.openxmlformats.org/officeDocument/2006/relationships/image" Target="../media/image1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7.xml"/><Relationship Id="rId7" Type="http://schemas.openxmlformats.org/officeDocument/2006/relationships/image" Target="../media/image1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Layout" Target="../diagrams/layout8.xml"/><Relationship Id="rId7" Type="http://schemas.openxmlformats.org/officeDocument/2006/relationships/image" Target="../media/image1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340768"/>
            <a:ext cx="8208912" cy="3312368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Практика рассмотрения Департаментом государственных закупок Свердловской области заявок заказчиков Свердловской области по закупкам в сфере строительства, приобретению расходных материалов, промышленных товаров. Проблемные вопросы</a:t>
            </a:r>
          </a:p>
          <a:p>
            <a:pPr algn="r"/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800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Сильчук </a:t>
            </a: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Светлана Владимировна 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консультант отдела проведения конкурентных процедур Департамента </a:t>
            </a:r>
          </a:p>
        </p:txBody>
      </p:sp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16632"/>
            <a:ext cx="12858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21288"/>
            <a:ext cx="9144000" cy="836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0540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ВЫПИСКА ИЗ РЕЕСТРА ЧЛЕНОВ СРО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9320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0" y="838906"/>
            <a:ext cx="9036496" cy="5285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52000" lvl="0" indent="0" algn="just">
              <a:buClr>
                <a:srgbClr val="2DA2BF"/>
              </a:buClr>
              <a:buNone/>
              <a:defRPr/>
            </a:pP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 ст. 47, ч. 4 ст. 48, ч. 2 ст. 52, п. 22 ст. 1 </a:t>
            </a:r>
            <a:r>
              <a:rPr lang="ru-RU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ГрК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РФ:</a:t>
            </a:r>
          </a:p>
          <a:p>
            <a:pPr marL="252000" lvl="0" indent="0" algn="just">
              <a:buClr>
                <a:srgbClr val="2DA2BF"/>
              </a:buClr>
              <a:buNone/>
              <a:defRPr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договорам о выполнении инженерных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изысканий, о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подготовке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проектной документации, о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строительстве, реконструкции, капитальном ремонте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ОКС, заключенным с застройщиком/техническим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заказчиком, должны выполняться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ИП или ЮЛ, 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являются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членами СРО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соответствующей области (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стройке – </a:t>
            </a:r>
            <a:r>
              <a:rPr lang="ru-RU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территор.принцип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если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иное не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предусмотрено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ГрК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РФ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52000" lvl="0" indent="0" algn="just">
              <a:buClr>
                <a:srgbClr val="2DA2BF"/>
              </a:buClr>
              <a:buNone/>
              <a:defRPr/>
            </a:pP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2000" lvl="0" indent="0" algn="just">
              <a:buClr>
                <a:srgbClr val="2DA2BF"/>
              </a:buClr>
              <a:buNone/>
              <a:defRPr/>
            </a:pP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технического заказчика могут выполняться только членом СРО</a:t>
            </a:r>
          </a:p>
          <a:p>
            <a:pPr marL="252000" lvl="0" indent="0" algn="just">
              <a:buClr>
                <a:srgbClr val="2DA2BF"/>
              </a:buClr>
              <a:buNone/>
              <a:defRPr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по договорам, заключенным с иными лицами, могут выполняться ИП или ЮЛ,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являющимися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членами таких СРО.</a:t>
            </a:r>
          </a:p>
          <a:p>
            <a:pPr marL="252000" lvl="0" indent="0" algn="just">
              <a:buClr>
                <a:srgbClr val="2DA2BF"/>
              </a:buClr>
              <a:buNone/>
              <a:defRPr/>
            </a:pP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2000" lvl="0" indent="0" algn="just">
              <a:buClr>
                <a:srgbClr val="2DA2BF"/>
              </a:buClr>
              <a:buNone/>
              <a:defRPr/>
            </a:pP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55.17 </a:t>
            </a:r>
            <a:r>
              <a:rPr lang="ru-RU" sz="1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ГрК</a:t>
            </a: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РФ:</a:t>
            </a:r>
          </a:p>
          <a:p>
            <a:pPr marL="252000" lvl="0" indent="0" algn="just">
              <a:buClr>
                <a:srgbClr val="2DA2BF"/>
              </a:buClr>
              <a:buNone/>
              <a:defRPr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СРО обязана предоставить по запросу заинтересованного лица выписку из реестра членов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 в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не более чем 3 раб. дня со дня поступления указанного запроса. Срок действия выписки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реестра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членов СРО составляет 1 месяц с даты ее выдачи.</a:t>
            </a:r>
          </a:p>
          <a:p>
            <a:pPr lvl="0">
              <a:buClr>
                <a:srgbClr val="2DA2BF"/>
              </a:buClr>
              <a:buNone/>
              <a:defRPr/>
            </a:pPr>
            <a:endParaRPr lang="ru-RU" altLang="ru-RU" sz="1800" b="1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2321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ЛИЦЕНЗИИ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9320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107504" y="838906"/>
            <a:ext cx="8928992" cy="5285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>
              <a:buNone/>
            </a:pPr>
            <a:endParaRPr lang="ru-RU" sz="1800" dirty="0" smtClean="0">
              <a:solidFill>
                <a:srgbClr val="000000"/>
              </a:solidFill>
              <a:latin typeface="TimesNewRomanPSMT"/>
            </a:endParaRPr>
          </a:p>
          <a:p>
            <a:pPr marL="109537" indent="0" algn="just"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требующие наличия лицензии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осуществление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по монтажу, техническому обслуживанию и ремонту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обеспечения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пожарной безопасности зданий и сооружений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(далее - лицензия),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самостоятельным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объектом закупки,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входят в состав работ по капитальному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ремонту,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подрядчик имеет право привлекать для осуществления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 субподрядные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09537" indent="0">
              <a:buNone/>
            </a:pP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таких обстоятельствах требование от участников закупки, имеющих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свидетельство СРО,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одновременного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предоставления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лицензии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является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неправомерным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09537" indent="0" algn="just">
              <a:buNone/>
            </a:pPr>
            <a:r>
              <a:rPr lang="ru-RU" sz="2000" dirty="0" smtClean="0">
                <a:solidFill>
                  <a:srgbClr val="0063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>
                <a:solidFill>
                  <a:srgbClr val="0063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Верховного Суда РФ от 13.09.2016 № 304-КГ16-10924</a:t>
            </a:r>
          </a:p>
          <a:p>
            <a:pPr marL="109537" indent="0" algn="just">
              <a:buNone/>
            </a:pPr>
            <a:r>
              <a:rPr lang="ru-RU" sz="2000" dirty="0">
                <a:solidFill>
                  <a:srgbClr val="0063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делу № А75-12381/2015</a:t>
            </a:r>
            <a:r>
              <a:rPr lang="ru-RU" sz="2000" dirty="0" smtClean="0">
                <a:solidFill>
                  <a:srgbClr val="0063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09537" indent="0" algn="ctr">
              <a:buNone/>
            </a:pPr>
            <a:endParaRPr lang="ru-RU" altLang="ru-RU" sz="1900" b="1" i="1" dirty="0" smtClean="0">
              <a:solidFill>
                <a:srgbClr val="00638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ctr">
              <a:buNone/>
            </a:pPr>
            <a:r>
              <a:rPr lang="ru-RU" alt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ПРЕДУСМОТЕТЬ НАЛИЧИЕ ЛИЦЕНЗИИ У СОИСПОЛНИТЕЛЯ В ПРОЕКТЕ КОНТАКТА</a:t>
            </a:r>
            <a:endParaRPr lang="ru-RU" altLang="ru-RU" sz="1800" b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9462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9320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107504" y="838906"/>
            <a:ext cx="8928992" cy="5285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 algn="ctr">
              <a:buNone/>
            </a:pPr>
            <a:endParaRPr lang="ru-RU" sz="2000" b="1" u="sng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ctr">
              <a:buNone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04.02.2015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 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ctr">
              <a:buNone/>
            </a:pP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установлении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дополнительных требований к участникам закупки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отдельных видов товаров, работ, услуг, случаев отнесения товаров, работ, услуг к товарам, работам, услугам, которые по причине их технической и (или) технологической сложности, инновационного, высокотехнологичного или специализированного характера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способны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поставить, выполнить, оказать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поставщики (подрядчики, исполнители), имеющие необходимый уровень квалификации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также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документов, подтверждающих соответствие участников закупки указанным дополнительным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требованиям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(вместе с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«Дополнительными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требованиями к участникам закупки отдельных видов товаров, работ, услуг, закупки которых осуществляются путем проведения конкурсов с ограниченным участием,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двухэтапных конкурсов, закрытых конкурсов с ограниченным участием, закрытых двухэтапных конкурсов или аукционов)</a:t>
            </a:r>
          </a:p>
          <a:p>
            <a:pPr marL="109537" indent="0" algn="ctr">
              <a:buNone/>
            </a:pPr>
            <a:endParaRPr lang="ru-RU" sz="2000" b="1" u="sng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ctr">
              <a:buNone/>
            </a:pPr>
            <a:endParaRPr lang="ru-RU" sz="2000" b="1" u="sng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ctr">
              <a:buNone/>
            </a:pPr>
            <a:endParaRPr lang="ru-RU" sz="2000" b="1" u="sng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>
              <a:buNone/>
            </a:pPr>
            <a:endParaRPr lang="ru-RU" sz="1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8367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9320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107504" y="838906"/>
            <a:ext cx="8928992" cy="5285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lvl="0" indent="0" algn="ctr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000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работ Постановление № 99</a:t>
            </a:r>
          </a:p>
          <a:p>
            <a:pPr marL="109537" indent="0" algn="just">
              <a:buNone/>
            </a:pP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П.2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работ по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строительству, реконструкции объекта капитального строительства,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исключением линейного объекта, если начальная (максимальная) цена контракта (цена лота) для обеспечения федеральных нужд превышает 10 млн. рублей, для обеспечения нужд субъектов Российской Федерации, муниципальных нужд - 5 млн. рублей</a:t>
            </a:r>
          </a:p>
          <a:p>
            <a:pPr marL="109537" indent="0" algn="just"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П.2(1) Выполнение работ по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строительству, реконструкции линейного объекта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если начальная (максимальная) цена контракта (цена лота) для обеспечения федеральных нужд превышает 10 млн. рублей, для обеспечения нужд субъектов Российской Федерации, муниципальных нужд - 5 млн. рублей</a:t>
            </a:r>
          </a:p>
          <a:p>
            <a:pPr marL="109537" indent="0" algn="just"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2(2). Выполнение работ по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строительству некапитального строения, сооружения (строений, сооружений), благоустройству территории,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начальная (максимальная) цена контракта (цена лота) для обеспечения федеральных нужд превышает 10 млн. рублей, для обеспечения нужд субъектов Российской Федерации, муниципальных нужд - 5 млн. рублей</a:t>
            </a:r>
          </a:p>
          <a:p>
            <a:pPr marL="109537" indent="0" algn="just"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2(3). Выполнение работ по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ремонту, содержанию автомобильных дорог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если начальная (максимальная) цена контракта (цена лота) для обеспечения федеральных нужд превышает 10 млн. рублей, для обеспечения нужд субъектов Российской Федерации, муниципальных нужд - 5 млн. рублей</a:t>
            </a:r>
          </a:p>
          <a:p>
            <a:pPr marL="109537" indent="0">
              <a:buNone/>
            </a:pPr>
            <a:endParaRPr lang="ru-RU" sz="1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8951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9320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107504" y="838906"/>
            <a:ext cx="8928992" cy="5285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lvl="0" indent="0" algn="ctr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2000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работ Постановление № 99</a:t>
            </a:r>
          </a:p>
          <a:p>
            <a:pPr marL="109537" indent="0" algn="just">
              <a:buNone/>
            </a:pPr>
            <a:endParaRPr lang="ru-RU" sz="1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2(5). Выполнение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 по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капитальному ремонту линейного объекта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если начальная (максимальная) цена контракта (цена лота) для обеспечения федеральных нужд превышает 10 млн. рублей, для обеспечения нужд субъектов Российской Федерации, муниципальных нужд - 5 млн.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  <a:p>
            <a:pPr marL="109537" indent="0" algn="just">
              <a:buNone/>
            </a:pPr>
            <a:endParaRPr lang="ru-RU" sz="1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2(6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Выполнение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 по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сносу объекта капитального строительства (в том числе линейного объекта)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если начальная (максимальная) цена контракта (цена лота) для обеспечения федеральных нужд превышает 10 млн. рублей, для обеспечения нужд субъектов Российской Федерации, муниципальных нужд - 5 млн.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  <a:p>
            <a:pPr marL="109537" indent="0" algn="just">
              <a:buNone/>
            </a:pPr>
            <a:endParaRPr lang="ru-RU" sz="1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2(7). Выполнение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законодательством о градостроительной деятельности работ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подготовке проектной документации и (или) выполнению инженерных изысканий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если начальная (максимальная) цена контракта (цена лота) для обеспечения федеральных нужд превышает 10 млн. рублей, для обеспечения нужд субъектов Российской Федерации, муниципальных нужд - 5 млн. рублей</a:t>
            </a:r>
            <a:endParaRPr lang="ru-RU" sz="1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>
              <a:buNone/>
            </a:pPr>
            <a:endParaRPr lang="ru-RU" sz="1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2337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9320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457200" y="1318846"/>
            <a:ext cx="8579296" cy="4805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направить на каждую ЭТП, где он собирается участвовать в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закупках, документы, подтверждающие опыт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Постановлению № 99 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ЭТП изучает их 5 рабочих дней и принимает решение (ч.13 ст. 24.2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>
              <a:buNone/>
            </a:pP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части заявок документы об опыте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направляются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заказчику их предоставляет оператор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ЭТП (ч.8.2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ст.66 Закона о контрактной системе)</a:t>
            </a:r>
          </a:p>
          <a:p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>
              <a:buNone/>
            </a:pPr>
            <a:r>
              <a:rPr lang="ru-RU" sz="22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конкурсе с ограниченным участием </a:t>
            </a:r>
            <a:r>
              <a:rPr lang="ru-RU" sz="22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 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предоставляются оператору ЭТП , </a:t>
            </a:r>
            <a:r>
              <a:rPr lang="ru-RU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предоставляются во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частях заявок на участие </a:t>
            </a:r>
            <a:endParaRPr kumimoji="0" lang="ru-RU" altLang="ru-RU" sz="2200" b="1" i="1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7898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9320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457200" y="1318846"/>
            <a:ext cx="8579296" cy="4805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>
              <a:buNone/>
            </a:pPr>
            <a:endParaRPr kumimoji="0" lang="ru-RU" altLang="ru-RU" sz="2200" b="1" i="1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1005" y="854882"/>
            <a:ext cx="8815491" cy="18540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1005" y="2724894"/>
            <a:ext cx="8815492" cy="250430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1005" y="5167420"/>
            <a:ext cx="8815491" cy="752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9010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9320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457200" y="1318846"/>
            <a:ext cx="8579296" cy="4805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>
              <a:buNone/>
            </a:pPr>
            <a:endParaRPr kumimoji="0" lang="ru-RU" altLang="ru-RU" sz="2200" b="1" i="1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7279" y="908023"/>
            <a:ext cx="8692199" cy="200528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7279" y="2914979"/>
            <a:ext cx="8682493" cy="182088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2401" y="4697360"/>
            <a:ext cx="8679197" cy="948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8341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9320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287524" y="992457"/>
            <a:ext cx="8579296" cy="4805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 algn="just">
              <a:buNone/>
            </a:pPr>
            <a:endParaRPr lang="ru-RU" altLang="ru-RU" sz="2200" b="1" i="1" dirty="0" smtClean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altLang="ru-RU" sz="2200" b="1" i="1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altLang="ru-RU" sz="2200" b="1" i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Минстроя России от 23.12.2019 </a:t>
            </a:r>
            <a:r>
              <a:rPr lang="ru-RU" altLang="ru-RU" sz="2200" b="1" i="1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altLang="ru-RU" sz="2200" b="1" i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841/</a:t>
            </a:r>
            <a:r>
              <a:rPr lang="ru-RU" altLang="ru-RU" sz="2200" b="1" i="1" dirty="0" err="1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altLang="ru-RU" sz="2200" b="1" i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b="1" i="1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2200" i="1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</a:t>
            </a:r>
            <a:r>
              <a:rPr lang="ru-RU" altLang="ru-RU" sz="2200" i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утверждении </a:t>
            </a:r>
            <a:r>
              <a:rPr lang="ru-RU" altLang="ru-RU" sz="2200" b="1" i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Порядка</a:t>
            </a:r>
            <a:r>
              <a:rPr lang="ru-RU" altLang="ru-RU" sz="2200" i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определения начальной (максимальной) цены контракта, цены контракта, заключаемого с единственным поставщиком (подрядчиком, исполнителем), начальной цены единицы товара, работы, услуги при осуществлении закупок в сфере градостроительной деятельности (за исключением территориального планирования) и </a:t>
            </a:r>
            <a:r>
              <a:rPr lang="ru-RU" altLang="ru-RU" sz="2200" b="1" i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Методики составления сметы контракта</a:t>
            </a:r>
            <a:r>
              <a:rPr lang="ru-RU" altLang="ru-RU" sz="2200" i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предметом которого являются строительство, реконструкция объектов капитального </a:t>
            </a:r>
            <a:r>
              <a:rPr lang="ru-RU" altLang="ru-RU" sz="2200" i="1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строительства»</a:t>
            </a:r>
          </a:p>
          <a:p>
            <a:pPr marL="109537" indent="0" algn="just">
              <a:buNone/>
            </a:pPr>
            <a:endParaRPr kumimoji="0" lang="ru-RU" altLang="ru-RU" sz="2200" i="1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altLang="ru-RU" sz="2200" i="1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</a:t>
            </a:r>
            <a:r>
              <a:rPr lang="ru-RU" altLang="ru-RU" sz="2200" i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строительства и жилищно-коммунального хозяйства Российской Федерации </a:t>
            </a:r>
            <a:r>
              <a:rPr lang="ru-RU" altLang="ru-RU" sz="2200" b="1" i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16.03.2020 № 9333-ИФ/09</a:t>
            </a:r>
            <a:endParaRPr kumimoji="0" lang="ru-RU" altLang="ru-RU" sz="2200" b="1" i="1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6908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4865662"/>
              </p:ext>
            </p:extLst>
          </p:nvPr>
        </p:nvGraphicFramePr>
        <p:xfrm>
          <a:off x="457200" y="1124744"/>
          <a:ext cx="8229600" cy="50014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15722"/>
            <a:ext cx="9144000" cy="442278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169676" y="871106"/>
            <a:ext cx="8794812" cy="48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>
              <a:buClr>
                <a:srgbClr val="2DA2BF"/>
              </a:buClr>
              <a:buNone/>
            </a:pPr>
            <a:r>
              <a:rPr lang="ru-RU" altLang="ru-RU" sz="24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Порядок</a:t>
            </a:r>
            <a:r>
              <a:rPr lang="ru-RU" altLang="ru-RU" sz="24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определения </a:t>
            </a:r>
            <a:r>
              <a:rPr lang="ru-RU" altLang="ru-RU" sz="24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НМЦК действует в </a:t>
            </a:r>
            <a:r>
              <a:rPr lang="ru-RU" altLang="ru-RU" sz="2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отношении</a:t>
            </a:r>
            <a:r>
              <a:rPr lang="ru-RU" altLang="ru-RU" sz="24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altLang="ru-RU" sz="24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2DA2BF"/>
              </a:buClr>
              <a:buNone/>
            </a:pPr>
            <a:r>
              <a:rPr lang="ru-RU" altLang="ru-RU" sz="1600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подрядных работ по</a:t>
            </a:r>
            <a:r>
              <a:rPr lang="ru-RU" altLang="ru-RU" sz="16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ü"/>
            </a:pPr>
            <a:r>
              <a:rPr lang="ru-RU" altLang="ru-RU" sz="16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инженерным изысканиям для подготовки проектной документации, строительства, реконструкции объектов капитального строительства, расположенных на территории Российской Федерации;</a:t>
            </a: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ü"/>
            </a:pPr>
            <a:r>
              <a:rPr lang="ru-RU" altLang="ru-RU" sz="1600" dirty="0" smtClean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подготовке </a:t>
            </a:r>
            <a:r>
              <a:rPr lang="ru-RU" altLang="ru-RU" sz="16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проектной документации объектов капитального строительства, расположенных на территории Российской Федерации;</a:t>
            </a: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ü"/>
            </a:pPr>
            <a:r>
              <a:rPr lang="ru-RU" altLang="ru-RU" sz="16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строительству объектов капитального строительства или некапитальных строений и сооружений, расположенных на территории Российской Федерации;</a:t>
            </a: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ü"/>
            </a:pPr>
            <a:r>
              <a:rPr lang="ru-RU" altLang="ru-RU" sz="16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реконструкции объектов капитального строительства, расположенных на территории Российской Федерации;</a:t>
            </a: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ü"/>
            </a:pPr>
            <a:r>
              <a:rPr lang="ru-RU" altLang="ru-RU" sz="16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капитальному ремонту объектов капитального строительства, расположенных на территории Российской Федерации;</a:t>
            </a: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ü"/>
            </a:pPr>
            <a:r>
              <a:rPr lang="ru-RU" altLang="ru-RU" sz="16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сносу объектов капитального строительства, расположенных на территории Российской Федерации;</a:t>
            </a:r>
          </a:p>
          <a:p>
            <a:pPr>
              <a:buClr>
                <a:srgbClr val="2DA2BF"/>
              </a:buClr>
              <a:buFont typeface="Wingdings" panose="05000000000000000000" pitchFamily="2" charset="2"/>
              <a:buChar char="ü"/>
            </a:pPr>
            <a:r>
              <a:rPr lang="ru-RU" altLang="ru-RU" sz="16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сохранению объектов культурного наследия (памятников истории и культуры) народов Российской Федерации, расположенных на территории Российской Федерации;</a:t>
            </a:r>
          </a:p>
          <a:p>
            <a:pPr>
              <a:buClr>
                <a:srgbClr val="2DA2BF"/>
              </a:buClr>
              <a:buNone/>
            </a:pPr>
            <a:r>
              <a:rPr lang="ru-RU" altLang="ru-RU" sz="1600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услуги по исполнению функций технического заказчика</a:t>
            </a:r>
            <a:r>
              <a:rPr lang="ru-RU" altLang="ru-RU" sz="160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том числе по составлению проекта сметы контракта</a:t>
            </a:r>
            <a:r>
              <a:rPr lang="ru-RU" altLang="ru-RU" sz="1600" i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600" i="1" dirty="0" smtClean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одержимое 1"/>
          <p:cNvSpPr txBox="1">
            <a:spLocks/>
          </p:cNvSpPr>
          <p:nvPr/>
        </p:nvSpPr>
        <p:spPr>
          <a:xfrm>
            <a:off x="457200" y="980728"/>
            <a:ext cx="8399276" cy="5256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altLang="ru-RU" sz="2000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826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53336"/>
            <a:ext cx="9144000" cy="404664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457200" y="1358970"/>
            <a:ext cx="8579296" cy="4446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itchFamily="18" charset="2"/>
              <a:buNone/>
              <a:tabLst/>
              <a:defRPr/>
            </a:pPr>
            <a:endParaRPr kumimoji="0" lang="ru-RU" altLang="ru-RU" sz="24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itchFamily="18" charset="2"/>
              <a:buNone/>
              <a:tabLst/>
              <a:defRPr/>
            </a:pPr>
            <a:endParaRPr kumimoji="0" lang="ru-RU" altLang="ru-RU" sz="24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itchFamily="18" charset="2"/>
              <a:buNone/>
              <a:tabLst/>
              <a:defRPr/>
            </a:pPr>
            <a:endParaRPr kumimoji="0" lang="ru-RU" altLang="ru-RU" sz="24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66628" y="989638"/>
            <a:ext cx="4109628" cy="369332"/>
          </a:xfrm>
          <a:prstGeom prst="rect">
            <a:avLst/>
          </a:prstGeom>
          <a:ln cap="rnd"/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Градостроительный Кодекс</a:t>
            </a:r>
            <a:endParaRPr kumimoji="0" lang="ru-RU" sz="1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954768"/>
              </p:ext>
            </p:extLst>
          </p:nvPr>
        </p:nvGraphicFramePr>
        <p:xfrm>
          <a:off x="467544" y="1358970"/>
          <a:ext cx="8388932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456">
                  <a:extLst>
                    <a:ext uri="{9D8B030D-6E8A-4147-A177-3AD203B41FA5}">
                      <a16:colId xmlns:a16="http://schemas.microsoft.com/office/drawing/2014/main" val="673299821"/>
                    </a:ext>
                  </a:extLst>
                </a:gridCol>
                <a:gridCol w="4284476">
                  <a:extLst>
                    <a:ext uri="{9D8B030D-6E8A-4147-A177-3AD203B41FA5}">
                      <a16:colId xmlns:a16="http://schemas.microsoft.com/office/drawing/2014/main" val="3888249956"/>
                    </a:ext>
                  </a:extLst>
                </a:gridCol>
              </a:tblGrid>
              <a:tr h="103180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Капремонт,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стройка,</a:t>
                      </a:r>
                    </a:p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реконструкция, 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снос (с ПД)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i="0" u="none" strike="noStrike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Текущий ремонт, благоустройство,</a:t>
                      </a:r>
                    </a:p>
                    <a:p>
                      <a:pPr algn="l"/>
                      <a:r>
                        <a:rPr lang="ru-RU" sz="1800" b="1" i="0" u="none" strike="noStrike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содержание, стройка объектов некапитального,</a:t>
                      </a:r>
                    </a:p>
                    <a:p>
                      <a:pPr algn="l"/>
                      <a:r>
                        <a:rPr lang="ru-RU" sz="1800" b="1" i="0" u="none" strike="noStrike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капремонт (без ПД)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0025475"/>
                  </a:ext>
                </a:extLst>
              </a:tr>
              <a:tr h="3877736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 подачи заявок 7 </a:t>
                      </a:r>
                      <a:r>
                        <a:rPr lang="ru-RU" sz="17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к.дней</a:t>
                      </a:r>
                      <a:r>
                        <a:rPr lang="ru-RU" sz="1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(НМЦК до</a:t>
                      </a:r>
                    </a:p>
                    <a:p>
                      <a:r>
                        <a:rPr lang="ru-RU" sz="1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млрд)</a:t>
                      </a:r>
                    </a:p>
                    <a:p>
                      <a:r>
                        <a:rPr lang="ru-RU" sz="1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 подачи заявок 15 </a:t>
                      </a:r>
                      <a:r>
                        <a:rPr lang="ru-RU" sz="17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к.дней</a:t>
                      </a:r>
                      <a:r>
                        <a:rPr lang="ru-RU" sz="1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(НМЦК</a:t>
                      </a:r>
                    </a:p>
                    <a:p>
                      <a:r>
                        <a:rPr lang="ru-RU" sz="1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более 2 млрд)</a:t>
                      </a:r>
                    </a:p>
                    <a:p>
                      <a:r>
                        <a:rPr lang="ru-RU" sz="1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ООЗ=проектная документация (ПД)</a:t>
                      </a:r>
                    </a:p>
                    <a:p>
                      <a:r>
                        <a:rPr lang="ru-RU" sz="1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Часть</a:t>
                      </a:r>
                      <a:r>
                        <a:rPr lang="en-US" sz="1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</a:t>
                      </a:r>
                      <a:r>
                        <a:rPr lang="ru-RU" sz="1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заявки – </a:t>
                      </a:r>
                      <a:r>
                        <a:rPr lang="ru-RU" sz="1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только согласие</a:t>
                      </a:r>
                      <a:r>
                        <a:rPr lang="ru-RU" sz="1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-галочка</a:t>
                      </a:r>
                    </a:p>
                    <a:p>
                      <a:r>
                        <a:rPr lang="ru-RU" sz="1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Рассмотрение Часть </a:t>
                      </a:r>
                      <a:r>
                        <a:rPr lang="en-US" sz="1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sz="1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нет</a:t>
                      </a:r>
                    </a:p>
                    <a:p>
                      <a:r>
                        <a:rPr lang="ru-RU" sz="1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Аукцион через 4 часа после окончания</a:t>
                      </a:r>
                    </a:p>
                    <a:p>
                      <a:r>
                        <a:rPr lang="ru-RU" sz="1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срока подачи</a:t>
                      </a:r>
                    </a:p>
                    <a:p>
                      <a:r>
                        <a:rPr lang="ru-RU" sz="1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Нельзя отклонить «за конкретные</a:t>
                      </a:r>
                    </a:p>
                    <a:p>
                      <a:r>
                        <a:rPr lang="ru-RU" sz="1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показатели», «</a:t>
                      </a:r>
                      <a:r>
                        <a:rPr lang="ru-RU" sz="17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химсостав</a:t>
                      </a:r>
                      <a:r>
                        <a:rPr lang="ru-RU" sz="1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и прочее</a:t>
                      </a:r>
                    </a:p>
                    <a:p>
                      <a:r>
                        <a:rPr lang="ru-RU" sz="1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 рассмотрения 2 частей – 3 </a:t>
                      </a:r>
                      <a:r>
                        <a:rPr lang="ru-RU" sz="17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р.дня</a:t>
                      </a:r>
                      <a:endParaRPr lang="ru-RU" sz="17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7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 протокола аукциона</a:t>
                      </a:r>
                      <a:endParaRPr lang="ru-RU" sz="1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 подачи заявок 7 </a:t>
                      </a:r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к.дней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(НМЦК до 300</a:t>
                      </a: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млн)</a:t>
                      </a: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 подачи заявок 15 </a:t>
                      </a:r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к.дней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(НМЦК более</a:t>
                      </a:r>
                      <a:r>
                        <a:rPr lang="en-US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 млн)</a:t>
                      </a: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Сметы, дефектные ведомости, перечни</a:t>
                      </a: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материалов и оборудования с «</a:t>
                      </a: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</a:t>
                      </a:r>
                    </a:p>
                    <a:p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эквивалент и характеристиками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Часть </a:t>
                      </a:r>
                      <a:r>
                        <a:rPr lang="en-US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заявки – возможны</a:t>
                      </a:r>
                      <a:r>
                        <a:rPr lang="ru-RU" sz="16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конкретные показатели</a:t>
                      </a: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Рассмотрение Часть </a:t>
                      </a:r>
                      <a:r>
                        <a:rPr lang="en-US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не более 3 </a:t>
                      </a:r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р.дня</a:t>
                      </a:r>
                      <a:endParaRPr lang="ru-RU" sz="1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Аукцион на след. </a:t>
                      </a:r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р.день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после окончания</a:t>
                      </a: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срока рассмотрения</a:t>
                      </a: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Можно отклонить «за конкретные</a:t>
                      </a: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показатели», «</a:t>
                      </a:r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химсостав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и прочее</a:t>
                      </a: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Срок рассмотрения 2 частей – 3 </a:t>
                      </a:r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р.дня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после</a:t>
                      </a:r>
                      <a:r>
                        <a:rPr lang="en-US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протокола аукциона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81046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22060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9320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277180" y="1147526"/>
            <a:ext cx="8579296" cy="4805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НМЦК при осуществлении закупок в сфере градостроительной деятельности (за исключением территориального планирования) определяется заказчиком в соответствии со статьей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Закона о контрактной системе</a:t>
            </a:r>
          </a:p>
          <a:p>
            <a:pPr marL="109537" indent="0" algn="just">
              <a:buNone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НМЦК при осуществлении закупки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подрядных работ по строительству, реконструкции, капитальному ремонту, сносу объекта капитального строительства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определяется на основании проектной документации, утвержденной в порядке, установленном законодательством о градостроительной деятельности, осуществляется заказчиком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проектно-сметным методом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исходя из сметной стоимости строительства, определенной в соответствии со статьей 8.3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ГрК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РФ</a:t>
            </a:r>
          </a:p>
          <a:p>
            <a:pPr marL="109537" indent="0">
              <a:buNone/>
            </a:pP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4004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9320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457200" y="916145"/>
            <a:ext cx="8579296" cy="5208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п.22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Порядка НМЦК  на выполнение подрядных работ по строительству, реконструкции, капитальному ремонту, сносу объектов капитального строительства, работ по сохранению объектов культурного наследия народов РФ, а также строительству некапитальных строений и сооружений определяется в следующем порядке: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производится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пересчет сметной стоимости подрядных работ из уровня цен на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дату утверждения проектной документации в текущий уровень цен на дату определения НМЦК на выполнения подрядных работ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применением индексов фактической инфляции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соответствующий период;</a:t>
            </a:r>
          </a:p>
          <a:p>
            <a:pPr marL="109537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сметной стоимости подрядных работ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главам сводного сметного расчета стоимости строительства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текущем уровне цен умножаются на индекс прогнозной инфляции на период строительства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Индекс прогнозной инфляции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период строительства рассчитывается как среднее арифметическое между индексами прогнозной инфляции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даты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начала и окончания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 с учетом срока выполнения работ в соответствии с проектной документацией.</a:t>
            </a:r>
          </a:p>
        </p:txBody>
      </p:sp>
    </p:spTree>
    <p:extLst>
      <p:ext uri="{BB962C8B-B14F-4D97-AF65-F5344CB8AC3E}">
        <p14:creationId xmlns:p14="http://schemas.microsoft.com/office/powerpoint/2010/main" val="12858274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9320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287524" y="875853"/>
            <a:ext cx="8748972" cy="5208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 algn="just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Расчет индекса фактической инфляции </a:t>
            </a:r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Официальная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статистическая информация об индексах цен на продукцию (затраты, услуги) инвестиционного назначения по видам экономической деятельности (строительство) размещена на официальном сайте Федеральной службы государственной статистики в информационно-телекоммуникационной сети Интернет по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адресу</a:t>
            </a:r>
          </a:p>
          <a:p>
            <a:pPr marL="109537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https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://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www.gks.ru/dbscripts/cbsd/DBInet.cgi?pl=9460004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определения значений индексов цен Росстата используются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«Индексы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 на продукцию (затраты, услуги) инвестиционного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назначения»,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Российской Федерации определяемые по виду экономической деятельности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«Строительство»,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периода от даты утверждения проектной (сметной) документации до даты определения НМЦК (к соответствующему месяцу предыдущего года, к предыдущему месяцу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09537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основании индексов цен Росстата рассчитываются индексы фактической инфляции, которые применяются для пересчета сметной стоимости строительства из уровня цен на дату утверждения проектной документации в уровень цен на дату определения НМЦК.</a:t>
            </a:r>
          </a:p>
        </p:txBody>
      </p:sp>
    </p:spTree>
    <p:extLst>
      <p:ext uri="{BB962C8B-B14F-4D97-AF65-F5344CB8AC3E}">
        <p14:creationId xmlns:p14="http://schemas.microsoft.com/office/powerpoint/2010/main" val="16417175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9320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287524" y="875853"/>
            <a:ext cx="8748972" cy="5208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Расчет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индекса прогнозной инфляции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109537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строке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«Инвестиции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основной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капитал»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(далее - индексы-дефляторы Минэкономразвития России) опубликованы на официальном сайте Минэкономразвития России в информационно-телекоммуникационной сети Интернет в разделе: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Деятельность/Макроэкономика/Прогнозы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социально-экономического развития по адресу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https://economy.gov.ru/material/directions/makroec/prognozy_socialno_ekonomicheskogo_razvitiya/prognoz_socialno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ekonomicheskogo_razvitiya_rf_na_period_do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 2024_goda .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html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>
              <a:buNone/>
            </a:pP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расчете индекса прогнозной инфляции используются значения индексов - дефляторов Минэкономразвития России по строке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«Инвестиции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основной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капитал»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соответствующего периода, приведенные в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«Прогнозе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индексов дефляторов и индексов цен производителей по видам экономической деятельности до 2024 г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.»,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содержащемся в файле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«17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Дефляторы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базовый.xls»</a:t>
            </a:r>
          </a:p>
          <a:p>
            <a:pPr marL="109537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>
              <a:buNone/>
            </a:pP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3939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9320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287524" y="875853"/>
            <a:ext cx="8748972" cy="5208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>
              <a:buNone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документации должны присутствовать следующие документы:</a:t>
            </a:r>
          </a:p>
          <a:p>
            <a:pPr marL="566737" indent="-457200">
              <a:buAutoNum type="arabicParenR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определения НМЦК оформляется заказчиком в виде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протокола -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Протокол начальной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(максимальной) цены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контракта (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форме 841/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66737" indent="-457200">
              <a:buAutoNum type="arabicParenR"/>
            </a:pPr>
            <a:endParaRPr lang="ru-RU" sz="2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66737" indent="-457200">
              <a:buAutoNum type="arabicParenR"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начальной (максимальной) цены контракта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(по форме 841/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566737" indent="-457200">
              <a:buAutoNum type="arabicParenR"/>
            </a:pP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66737" indent="-457200">
              <a:buAutoNum type="arabicParenR"/>
            </a:pP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IV.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Обоснование начальной (максимальной) цены контракта (по форме утв. приказом Департамента)</a:t>
            </a:r>
          </a:p>
          <a:p>
            <a:pPr marL="566737" indent="-457200">
              <a:buAutoNum type="arabicParenR"/>
            </a:pP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>
              <a:buNone/>
            </a:pP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4724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ПРОМЫШЛЕННЫЕ ТОВАРЫ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9320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287524" y="875853"/>
            <a:ext cx="8748972" cy="5208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>
              <a:buNone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30.04.2020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616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«Об установлении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запрета на допуск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промышленных товаров, происходящих из иностранных государств, для целей осуществления закупок для государственных и муниципальных нужд, а также промышленных товаров, происходящих из иностранных государств, работ (услуг), выполняемых (оказываемых) иностранными лицами, для целей осуществления закупок для нужд обороны страны и безопасности государства»</a:t>
            </a:r>
          </a:p>
          <a:p>
            <a:pPr marL="109537" indent="0" algn="just">
              <a:buNone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30.04.2020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617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«Об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ограничениях допуска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отдельных видов промышленных товаров, происходящих из иностранных государств, для целей осуществления закупок для обеспечения государственных и муниципальных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нужд»</a:t>
            </a:r>
          </a:p>
          <a:p>
            <a:pPr marL="109537" indent="0">
              <a:buNone/>
            </a:pP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623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30.04.2020</a:t>
            </a:r>
            <a:b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№ 616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9320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287524" y="875853"/>
            <a:ext cx="8748972" cy="5208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отдельных видов промышленных товаров, происходящих из иностранных государств (за исключением ЕАЭС), в отношении которых устанавливаются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запрет на допуск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целей осуществления закупок для обеспечения государственных и муниципальных нужд (далее - перечень)</a:t>
            </a:r>
          </a:p>
          <a:p>
            <a:pPr marL="109537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целей соблюдения запретов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могут быть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предметом одного контракта (одного лота) промышленные товары,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включенные в перечень и не включенные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него</a:t>
            </a:r>
          </a:p>
          <a:p>
            <a:pPr marL="109537" indent="0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исполнении контракта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промышленных товаров, указанных в перечне, на промышленные товары, происходящие из иностранного государства (за исключением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ЕЭС),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допускается</a:t>
            </a:r>
          </a:p>
          <a:p>
            <a:pPr marL="109537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Запреты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распространяются в том числе на товары,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поставляемые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заказчику при выполнении закупаемых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работ, оказании закупаемых услуг, а также являющиеся предметом аренды и (или)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лизинга</a:t>
            </a:r>
          </a:p>
          <a:p>
            <a:pPr marL="109537" indent="0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05571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30.04.2020</a:t>
            </a:r>
            <a:b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№ 616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97352"/>
            <a:ext cx="9144000" cy="260648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287524" y="875853"/>
            <a:ext cx="8748972" cy="5208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 algn="ctr">
              <a:buNone/>
            </a:pPr>
            <a:r>
              <a:rPr lang="ru-RU" sz="1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применяются в следующих случаях</a:t>
            </a:r>
          </a:p>
          <a:p>
            <a:pPr marL="109537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территории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РФ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промышленного товара, которое подтверждается: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отношении промышленных товаров, предусмотренных перечнем, -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наличием разрешения на закупку происходящего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 иностранного государства промышленного товара,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выдаваемого с использованием государственной информационной системы промышленности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порядке, установленном Министерством промышленности и торговли Российской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отношении иных товаров, не предусмотренных перечнем, а также работ (услуг), выполняемых (оказываемых) иностранными лицами и приобретаемых для целей осуществления закупок для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нужд обороны страны и безопасности государства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- заказчиком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</a:t>
            </a:r>
          </a:p>
          <a:p>
            <a:pPr marL="109537" indent="0" algn="just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закупка одной единицы товара, стоимость которой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превышает 100 тыс. рублей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 закупки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совокупности таких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товаров, суммарная стоимость которых составляет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менее 1 млн. рублей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(за исключением закупок товаров, указанных в пунктах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1 - 7, 124 и 125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перечня);</a:t>
            </a:r>
          </a:p>
          <a:p>
            <a:pPr marL="109537" indent="0" algn="just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необходимость обеспечения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взаимодействия товаров с товарами, используемыми заказчиком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ввиду их несовместимости с товарами, имеющими другие товарные знаки (за исключением закупок товаров, указанных в пунктах 67 - 71 перечня);</a:t>
            </a:r>
          </a:p>
          <a:p>
            <a:pPr marL="109537" indent="0" algn="just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закупка запасных частей и расходных материалов к машинам и оборудованию, используемым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заказчиком в соответствии с технической документацией на указанные машины и оборудование (в случае закупки товаров, указанных в пунктах 47 - 51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перечня -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станки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09537" indent="0" algn="just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д)  е)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4354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30.04.2020</a:t>
            </a:r>
            <a:b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№ 616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97352"/>
            <a:ext cx="9144000" cy="260648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287524" y="875853"/>
            <a:ext cx="8748972" cy="5208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 algn="ctr">
              <a:buNone/>
            </a:pPr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ctr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</a:t>
            </a:r>
            <a:r>
              <a:rPr lang="ru-RU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Минпромторга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от 08.07.2020 N 47475/12 </a:t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 реализации Постановлений Правительства РФ от 30.04.2020</a:t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№ 616 и № 617»</a:t>
            </a:r>
          </a:p>
          <a:p>
            <a:pPr marL="109537" indent="0">
              <a:buNone/>
            </a:pPr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Реестр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промышленной продукции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и ведется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Минпромторгом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с использованием государственной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информационной системы промышленности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размещен на ее платформе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https://gisp.gov.ru/pp719/p/pub/products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/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и ведения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реестра утв.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приказом </a:t>
            </a:r>
            <a:r>
              <a:rPr lang="ru-RU" sz="2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Минпромторга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от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28.05.2020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1755</a:t>
            </a:r>
          </a:p>
          <a:p>
            <a:pPr marL="109537" indent="0" algn="just">
              <a:buNone/>
            </a:pP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6077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30.04.2020</a:t>
            </a:r>
            <a:b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№ 616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97352"/>
            <a:ext cx="9144000" cy="260648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287524" y="875853"/>
            <a:ext cx="8748972" cy="5208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 algn="ctr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</a:t>
            </a:r>
            <a:r>
              <a:rPr lang="ru-RU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Минпромторга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от 08.07.2020 N 47475/12 </a:t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 реализации Постановлений Правительства РФ от 30.04.2020</a:t>
            </a:r>
            <a:b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№ 616 и № 617»</a:t>
            </a:r>
          </a:p>
          <a:p>
            <a:pPr marL="109537" indent="0" algn="just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с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овокупностью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товаров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следует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понимать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товары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соответствуют одному коду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ОКПД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осуществлении закупки товаров в рамках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одного кода ОКПД 2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суммарной стоимостью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менее 1 млн.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запрет не распространяется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случае, если стоимость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каждого товара не превышает 100 тыс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09537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этом следует иметь в виду, что если предметом одного контракта являются промышленные товары, включенные в перечень к постановлению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616 и относящиеся к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разным кодам ОКПД 2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то неприменение запрета по основанию, предусмотренному подпунктом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«б»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пункта 3 постановления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616,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устанавливается к каждому такому товару по отдельности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01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53336"/>
            <a:ext cx="9144000" cy="404664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457200" y="1358970"/>
            <a:ext cx="8579296" cy="4446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itchFamily="18" charset="2"/>
              <a:buNone/>
              <a:tabLst/>
              <a:defRPr/>
            </a:pPr>
            <a:endParaRPr kumimoji="0" lang="ru-RU" altLang="ru-RU" sz="24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itchFamily="18" charset="2"/>
              <a:buNone/>
              <a:tabLst/>
              <a:defRPr/>
            </a:pPr>
            <a:endParaRPr kumimoji="0" lang="ru-RU" altLang="ru-RU" sz="24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itchFamily="18" charset="2"/>
              <a:buNone/>
              <a:tabLst/>
              <a:defRPr/>
            </a:pPr>
            <a:endParaRPr kumimoji="0" lang="ru-RU" altLang="ru-RU" sz="24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7524" y="916145"/>
            <a:ext cx="8553133" cy="319954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7524" y="4154310"/>
            <a:ext cx="8553133" cy="2342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5553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30.04.2020</a:t>
            </a:r>
            <a:b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№ 616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9320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359532" y="875853"/>
            <a:ext cx="8748972" cy="5208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 algn="ctr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Запрет </a:t>
            </a:r>
            <a:r>
              <a:rPr lang="ru-RU" sz="2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применяется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выполнении двух условий ОДНОВРЕМЕННО:</a:t>
            </a:r>
          </a:p>
          <a:p>
            <a:pPr marL="109537" indent="0" algn="ctr">
              <a:buNone/>
            </a:pPr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закупается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единица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товара стоимостью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более 100 тыс. руб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закупается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совокупность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таких товаров и их суммарная стоимость составляет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менее 1 млн руб.</a:t>
            </a:r>
          </a:p>
          <a:p>
            <a:pPr>
              <a:buFontTx/>
              <a:buChar char="-"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 объединил в закупке: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товар, в отношении которого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нужно устанавливать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запрет по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«б» п. 3 Постановления № 616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товар, в отношении которого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действует запрет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(относится к исключению товаров, указанных в пунктах 1 - 7, 124 и 125 перечня)</a:t>
            </a:r>
          </a:p>
          <a:p>
            <a:pPr marL="109537" indent="0">
              <a:buNone/>
            </a:pPr>
            <a:endParaRPr lang="ru-RU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>
              <a:buNone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Санкт-Петербургского УФАС России от 02.07.2020 по делу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44-3625/20 </a:t>
            </a:r>
          </a:p>
          <a:p>
            <a:pPr>
              <a:buFontTx/>
              <a:buChar char="-"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51056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30.04.2020</a:t>
            </a:r>
            <a:b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№ 616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9320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359532" y="875853"/>
            <a:ext cx="8748972" cy="5208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 algn="ctr">
              <a:buNone/>
            </a:pPr>
            <a:r>
              <a:rPr lang="ru-RU" sz="2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Подтверждением страны происхождения</a:t>
            </a:r>
          </a:p>
          <a:p>
            <a:pPr marL="109537" indent="0">
              <a:buNone/>
            </a:pPr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выписка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реестра российской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продукции</a:t>
            </a:r>
          </a:p>
          <a:p>
            <a:pPr marL="109537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</a:p>
          <a:p>
            <a:pPr marL="109537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выписка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реестра евразийской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промышленной продукции с указанием номеров реестровых записей соответствующих реестров </a:t>
            </a:r>
          </a:p>
          <a:p>
            <a:pPr marL="109537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marL="109537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совокупном количестве баллов за выполнение технологических операций (условий) на территории Российской Федерации, если такое предусмотрено постановлением Правительства Российской Федерации от 17 июля 2015 г. № 719 (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продукции, в отношении которой установлены требования о совокупном количестве баллов за выполнение (освоение) на территории Российской Федерации соответствующих операций (условий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96464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30.04.2020</a:t>
            </a:r>
            <a:b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617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9320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359532" y="875853"/>
            <a:ext cx="8748972" cy="5208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 algn="just">
              <a:buNone/>
            </a:pPr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отдельных видов промышленных товаров, происходящих из иностранных государств (за исключением ЕАЭС), в отношении которых устанавливаются </a:t>
            </a:r>
            <a:r>
              <a:rPr 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ограничения допуска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целей осуществления закупок для обеспечения государственных и муниципальных нужд (далее - перечень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09537" indent="0" algn="just">
              <a:buNone/>
            </a:pPr>
            <a:endParaRPr lang="ru-RU" sz="17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 быть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предметом одного контракта (одного лота) промышленные товары,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включенные в перечень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 промышленные товары,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включенные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него</a:t>
            </a:r>
          </a:p>
          <a:p>
            <a:pPr marL="109537" indent="0" algn="just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Ограничения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установленные настоящим постановлением, распространяются на товары,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включенные в перечень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том числе поставляемые заказчику при выполнении закупаемых работ,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оказании закупаемых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</a:t>
            </a:r>
          </a:p>
          <a:p>
            <a:pPr marL="109537" indent="0" algn="just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применяется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отношении отдельных видов промышленных товаров, работ, услуг, по которым установлены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отдельные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запреты</a:t>
            </a:r>
          </a:p>
          <a:p>
            <a:pPr marL="109537" indent="0" algn="just">
              <a:buNone/>
            </a:pP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17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Приказом  </a:t>
            </a:r>
            <a:r>
              <a:rPr 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Минфина России от 04.06.2018 </a:t>
            </a:r>
            <a:r>
              <a:rPr lang="ru-RU" sz="1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126н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«Об 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условиях допуска товаров, происходящих из иностранного государства или группы иностранных государств, для целей осуществления закупок товаров для обеспечения государственных и муниципальных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нужд»</a:t>
            </a:r>
          </a:p>
          <a:p>
            <a:pPr marL="109537" indent="0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>
              <a:buNone/>
            </a:pP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3196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30.04.2020</a:t>
            </a:r>
            <a:b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617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9320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359532" y="875853"/>
            <a:ext cx="8748972" cy="5208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 algn="ctr">
              <a:buNone/>
            </a:pPr>
            <a:r>
              <a:rPr lang="ru-RU" sz="2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Подтверждением страны происхождения</a:t>
            </a:r>
          </a:p>
          <a:p>
            <a:pPr marL="109537" indent="0">
              <a:buNone/>
            </a:pPr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нахождении отдельного вида промышленных товаров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реестре российской промышленной продукции с указанием номера реестровой записи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совокупном количестве баллов за выполнение технологических операций (условий)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Российской Федерации, если это предусмотрено постановлением Правительства Российской Федерации от 17 июля 2015 г. № 719 «О подтверждении производства промышленной продукции на территории Российской Федерации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109537" indent="0" algn="just">
              <a:buNone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ctr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виде должен быть представлен документ -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не регламентировано 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5562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ПРОМЫШЛЕННЫЕ ТОВАРЫ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9320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287524" y="875853"/>
            <a:ext cx="8748972" cy="5208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 algn="ct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Минпромторга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России от 05.06.2020 № 39247/12 «О разъяснении некоторых положений постановлений № 616 и № 617»</a:t>
            </a:r>
          </a:p>
          <a:p>
            <a:pPr marL="109537" indent="0"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вопросу «пересечения» отдельных кодов общероссийского классификатора продукции по видам экономической деятельности (ОКПД2) продукции, содержащейся в перечне постановления № 617 и перечне отдельных видов медицинских изделий  постановления № 102 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целях определения нормативного правового акта, в соответствии с которым необходимо применять соответствующие ограничения, необходимо руководствоваться более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«уточненным»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кодом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09537" indent="0" algn="just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Так, к продукции с кодом ОКПД2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28.25.14.110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необходимо применять ограничение, предусмотренное постановлением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102, поскольку в перечне постановления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102 предусмотрен идентичный код ОКПД2 28.25.14.110, а в перечне постановления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617 содержится более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«укрупненный» код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ОКПД2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28.25.14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462764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10.07.2019 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878 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9320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287524" y="875853"/>
            <a:ext cx="8748972" cy="5208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10.07.2019 №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878 (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ред. от 25.07.2020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мерах стимулирования производства радиоэлектронной продукции на территории Российской Федерации при осуществлении закупок товаров, работ, услуг для обеспечения государственных и муниципальных нужд, о внесении изменений в постановление Правительства Российской Федерации от 16 сентября 2016 г.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925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признании утратившими силу некоторых актов Правительства Российской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Федерации»</a:t>
            </a:r>
          </a:p>
          <a:p>
            <a:pPr marL="109537" indent="0" algn="just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и ведения единого реестра российской радиоэлектронной продукции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обоснования невозможности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соблюдения ограничения на допуск радиоэлектронной продукции,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происходящей из иностранных государств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для целей осуществления закупок для обеспечения государственных и муниципальных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нужд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радиоэлектронной продукции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происходящей из иностранных государств, в отношении которой устанавливаются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целей осуществления закупок для обеспечения государственных и муниципальных нужд (далее - перечень)</a:t>
            </a:r>
          </a:p>
        </p:txBody>
      </p:sp>
    </p:spTree>
    <p:extLst>
      <p:ext uri="{BB962C8B-B14F-4D97-AF65-F5344CB8AC3E}">
        <p14:creationId xmlns:p14="http://schemas.microsoft.com/office/powerpoint/2010/main" val="29286180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10.07.2019 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878 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1823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287524" y="875853"/>
            <a:ext cx="8748972" cy="5208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Ограничение на допуск радиоэлектронной продукции, происходящей из иностранных государств,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устанавливается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если в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реестре отсутствует радиоэлектронная продукция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соответствующая тому же классу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(функциональному назначению) радиоэлектронной продукции, планируемой к закупке,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(или)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радиоэлектронная продукция, включенная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реестр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 своим функциональным, техническим и (или) эксплуатационным характеристикам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соответствует установленным заказчиком требованиям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планируемой к закупке радиоэлектронной продукции</a:t>
            </a:r>
          </a:p>
          <a:p>
            <a:pPr marL="109537" indent="0" algn="just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Подтверждением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обоснование невозможности соблюдения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ограничения на допуск радиоэлектронной продукции, происходящей из иностранных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</a:t>
            </a:r>
          </a:p>
          <a:p>
            <a:pPr marL="109537" indent="0" algn="just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быть предметом одного контракта (одного лота) радиоэлектронная продукция,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включенная в перечень и не включенная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него</a:t>
            </a:r>
          </a:p>
        </p:txBody>
      </p:sp>
    </p:spTree>
    <p:extLst>
      <p:ext uri="{BB962C8B-B14F-4D97-AF65-F5344CB8AC3E}">
        <p14:creationId xmlns:p14="http://schemas.microsoft.com/office/powerpoint/2010/main" val="34588883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10.07.2019 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878 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1823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287524" y="875853"/>
            <a:ext cx="8748972" cy="5208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Обоснование подготавливается заказчиком при осуществлении закупки радиоэлектронной продукции в следующих случаях:</a:t>
            </a:r>
          </a:p>
          <a:p>
            <a:pPr marL="109537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в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реестре отсутствуют сведения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РЭП,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соответствующей тому же классу (функциональному назначению) радиоэлектронной продукции, что и радиоэлектронная продукция, планируемая к закупке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109537" indent="0" algn="just">
              <a:buNone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РЭП,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включенная в реестр и соответствующая тому же классу радиоэлектронной продукции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и радиоэлектронная продукция, планируемая к закупке, по своим функциональным, техническим и (или) эксплуатационным характеристикам не соответствует установленным заказчиком требованиям к планируемой к закупке радиоэлектронной продукции.</a:t>
            </a:r>
          </a:p>
        </p:txBody>
      </p:sp>
    </p:spTree>
    <p:extLst>
      <p:ext uri="{BB962C8B-B14F-4D97-AF65-F5344CB8AC3E}">
        <p14:creationId xmlns:p14="http://schemas.microsoft.com/office/powerpoint/2010/main" val="34683005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10.07.2019 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878 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1823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287524" y="875853"/>
            <a:ext cx="8748972" cy="5208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Обоснование должно содержать указание 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109537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обстоятельство, предусмотренное подпунктом "а" или "б" пункта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2;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 (классы)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РЭП (функционального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назначения), которому (которым) должна соответствовать радиоэлектронная продукция, являющаяся объектом закупки;</a:t>
            </a:r>
          </a:p>
          <a:p>
            <a:pPr marL="109537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функциональным, техническим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эксплуатационным характеристикам радиоэлектронной продукции, являющейся объектом закупки, установленные заказчиком,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указанием класса (классов)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которому (которым) должна соответствовать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РЭП;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функциональные, технические и (или) эксплуатационные характеристики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 том числе их параметры), по которым радиоэлектронная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продукция, сведения о которой включены в реестр, не соответствует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установленным заказчиком требованиям к радиоэлектронной продукции, являющейся объектом закупки, </a:t>
            </a: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каждому наименованию </a:t>
            </a: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РЭП (с </a:t>
            </a: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указанием названия радиоэлектронной продукции)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сведения о котором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включены в реестр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которое соответствует тому же классу радиоэлектронной продукции, что 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РЭП,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являющаяся объектом закупки (только для закупки в случае, предусмотренном подпунктом "б" пункта 2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51186129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10.07.2019 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878 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1823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287524" y="875853"/>
            <a:ext cx="8748972" cy="5208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 algn="just">
              <a:buNone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Обоснование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подготавливается и утверждается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заказчиком по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состоянию на день размещения извещения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осуществлении закупки в единой информационной системе в сфере закупок.</a:t>
            </a:r>
          </a:p>
          <a:p>
            <a:pPr marL="109537" indent="0" algn="just">
              <a:buNone/>
            </a:pPr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Размещение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обоснования в единой информационной системе в сфере закупок осуществляется заказчиком одновременно с размещением извещения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осуществлении закупки.</a:t>
            </a:r>
          </a:p>
        </p:txBody>
      </p:sp>
    </p:spTree>
    <p:extLst>
      <p:ext uri="{BB962C8B-B14F-4D97-AF65-F5344CB8AC3E}">
        <p14:creationId xmlns:p14="http://schemas.microsoft.com/office/powerpoint/2010/main" val="3581403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Градостроительный Кодекс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5304"/>
            <a:ext cx="9144000" cy="692696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457200" y="996912"/>
            <a:ext cx="8579296" cy="3874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 algn="just">
              <a:buNone/>
            </a:pPr>
            <a:r>
              <a:rPr lang="ru-RU" sz="1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</a:t>
            </a:r>
            <a:r>
              <a:rPr lang="ru-RU" sz="1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капитального строительства </a:t>
            </a:r>
            <a:r>
              <a:rPr lang="ru-RU" sz="1800" b="1" dirty="0">
                <a:solidFill>
                  <a:srgbClr val="00638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здание, строение, сооружение, объекты,</a:t>
            </a:r>
          </a:p>
          <a:p>
            <a:pPr marL="109537" indent="0" algn="just"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которых не завершено, за исключением некапитальных строений,</a:t>
            </a:r>
          </a:p>
          <a:p>
            <a:pPr marL="109537" indent="0" algn="just"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сооружений и неотделимых улучшений земельного участка (замощение, покрытие и</a:t>
            </a:r>
          </a:p>
          <a:p>
            <a:pPr marL="109537" indent="0" algn="just"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другие).</a:t>
            </a:r>
          </a:p>
          <a:p>
            <a:pPr marL="109537" indent="0" algn="just">
              <a:buNone/>
            </a:pPr>
            <a:r>
              <a:rPr lang="ru-RU" sz="1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некапитальные строения, сооружения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строения, сооружения, которые не имеют</a:t>
            </a:r>
          </a:p>
          <a:p>
            <a:pPr marL="109537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прочной связи с землей и конструктивные характеристики которых позволяют</a:t>
            </a:r>
          </a:p>
          <a:p>
            <a:pPr marL="109537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осуществить их перемещение и (или) демонтаж и последующую сборку без</a:t>
            </a:r>
          </a:p>
          <a:p>
            <a:pPr marL="109537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несоразмерного ущерба назначению и без изменения основных характеристик</a:t>
            </a:r>
          </a:p>
          <a:p>
            <a:pPr marL="109537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строений, сооружений (в том числе киосков, навесов и других подобных строений,</a:t>
            </a:r>
          </a:p>
          <a:p>
            <a:pPr marL="109537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сооружений)</a:t>
            </a:r>
          </a:p>
          <a:p>
            <a:pPr marL="109537" indent="0" algn="just">
              <a:buNone/>
            </a:pPr>
            <a:r>
              <a:rPr lang="ru-RU" sz="1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снос объекта капитального строительства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ликвидация объекта капитального</a:t>
            </a:r>
          </a:p>
          <a:p>
            <a:pPr marL="109537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строительства путем его разрушения (за исключением разрушения вследствие</a:t>
            </a:r>
          </a:p>
          <a:p>
            <a:pPr marL="109537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явлений либо противоправных действий третьих лиц), разборки и (или)</a:t>
            </a:r>
          </a:p>
          <a:p>
            <a:pPr marL="109537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демонтажа объекта капитального строительства, в том числе его частей (ст. 1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ГрК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РФ)</a:t>
            </a:r>
            <a:endParaRPr lang="ru-RU" altLang="ru-RU" sz="1800" b="1" dirty="0">
              <a:latin typeface="Times New Roman" pitchFamily="18" charset="0"/>
              <a:cs typeface="Times New Roman" pitchFamily="18" charset="0"/>
            </a:endParaRPr>
          </a:p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itchFamily="18" charset="2"/>
              <a:buNone/>
              <a:tabLst/>
              <a:defRPr/>
            </a:pPr>
            <a:endParaRPr kumimoji="0" lang="ru-RU" altLang="ru-RU" sz="24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itchFamily="18" charset="2"/>
              <a:buNone/>
              <a:tabLst/>
              <a:defRPr/>
            </a:pPr>
            <a:endParaRPr kumimoji="0" lang="ru-RU" altLang="ru-RU" sz="24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itchFamily="18" charset="2"/>
              <a:buNone/>
              <a:tabLst/>
              <a:defRPr/>
            </a:pPr>
            <a:endParaRPr kumimoji="0" lang="ru-RU" altLang="ru-RU" sz="24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389167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404664"/>
            <a:ext cx="7056784" cy="72008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Департамент государственных закупок Свердловской области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132856"/>
            <a:ext cx="8208912" cy="1968624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</a:p>
          <a:p>
            <a:r>
              <a:rPr lang="ru-RU" sz="4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</a:p>
          <a:p>
            <a:r>
              <a:rPr lang="ru-RU" sz="4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ВНИМАНИЕ!!!</a:t>
            </a:r>
          </a:p>
          <a:p>
            <a:endParaRPr lang="ru-RU" sz="4000" dirty="0"/>
          </a:p>
        </p:txBody>
      </p:sp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02" y="260648"/>
            <a:ext cx="1285875" cy="94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13176"/>
            <a:ext cx="9144000" cy="184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859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Градостроительный Кодекс</a:t>
            </a: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9320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457200" y="941069"/>
            <a:ext cx="8579296" cy="4805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37" indent="0" algn="just">
              <a:buNone/>
            </a:pP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документация объектов капитального строительства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отношении которой в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силу требований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 и ч. 3 ст. 49 экспертиза не проводится, всё равно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подлежит государственной экспертизе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случаях,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сметная стоимость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строительства,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реконструкции, капитального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ремонта объектов капитального строительства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подлежит проверке на </a:t>
            </a:r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достоверности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ее </a:t>
            </a:r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определения</a:t>
            </a:r>
            <a:endParaRPr lang="ru-RU" sz="1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endParaRPr lang="ru-RU" sz="1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 ст. 8.3 </a:t>
            </a:r>
            <a:r>
              <a:rPr lang="ru-RU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ГрК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РФ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сметная стоимость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строительства, финансируемого с</a:t>
            </a:r>
          </a:p>
          <a:p>
            <a:pPr marL="109537" indent="0" algn="just"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привлечением средств бюджетной системы РФ, средств юридических лиц, созданных </a:t>
            </a:r>
            <a:r>
              <a:rPr lang="ru-RU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РФ,субъектами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РФ, муниципальными образованиями, юридических лиц, доля в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уставных (складочных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капиталах которых РФ, субъектов РФ, муниципальных образований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составляет более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50%,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подлежит проверке достоверности </a:t>
            </a:r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стоимости</a:t>
            </a:r>
            <a:endParaRPr lang="ru-RU" sz="1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endParaRPr lang="ru-RU" sz="1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537" indent="0" algn="just">
              <a:buNone/>
            </a:pPr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2019 г. в отношении всех объектов капитального строительства,</a:t>
            </a:r>
          </a:p>
          <a:p>
            <a:pPr marL="109537" indent="0" algn="just">
              <a:buNone/>
            </a:pP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финансируемых из бюджетной системы РФ проводится государственная </a:t>
            </a:r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экспертиза проектной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документации, а, следовательно, в силу ч.1 ст.54 </a:t>
            </a:r>
            <a:r>
              <a:rPr lang="ru-RU" sz="1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ГрК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РФ и </a:t>
            </a:r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строительный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надзор.</a:t>
            </a:r>
          </a:p>
          <a:p>
            <a:pPr marL="109537" indent="0" algn="ctr">
              <a:buNone/>
            </a:pP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03.08.2018 № 342-ФЗ</a:t>
            </a:r>
            <a:endParaRPr kumimoji="0" lang="ru-RU" altLang="ru-RU" sz="1800" b="1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itchFamily="18" charset="2"/>
              <a:buNone/>
              <a:tabLst/>
              <a:defRPr/>
            </a:pPr>
            <a:endParaRPr kumimoji="0" lang="ru-RU" altLang="ru-RU" sz="24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itchFamily="18" charset="2"/>
              <a:buNone/>
              <a:tabLst/>
              <a:defRPr/>
            </a:pPr>
            <a:endParaRPr kumimoji="0" lang="ru-RU" altLang="ru-RU" sz="24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9347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9320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457200" y="1318846"/>
            <a:ext cx="8579296" cy="4805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itchFamily="18" charset="2"/>
              <a:buNone/>
              <a:tabLst/>
              <a:defRPr/>
            </a:pPr>
            <a:endParaRPr kumimoji="0" lang="ru-RU" altLang="ru-RU" sz="24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65125" marR="0" lvl="0" indent="-255588" algn="l" defTabSz="914400" rtl="0" eaLnBrk="0" fontAlgn="base" latinLnBrk="0" hangingPunct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2DA2BF"/>
              </a:buClr>
              <a:buSzPct val="68000"/>
              <a:buFont typeface="Wingdings 3" pitchFamily="18" charset="2"/>
              <a:buNone/>
              <a:tabLst/>
              <a:defRPr/>
            </a:pPr>
            <a:endParaRPr kumimoji="0" lang="ru-RU" altLang="ru-RU" sz="2400" b="0" i="1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ucida Sans Unicode"/>
              <a:ea typeface="+mn-ea"/>
              <a:cs typeface="+mn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239500"/>
              </p:ext>
            </p:extLst>
          </p:nvPr>
        </p:nvGraphicFramePr>
        <p:xfrm>
          <a:off x="287523" y="996910"/>
          <a:ext cx="8568954" cy="52260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245">
                  <a:extLst>
                    <a:ext uri="{9D8B030D-6E8A-4147-A177-3AD203B41FA5}">
                      <a16:colId xmlns:a16="http://schemas.microsoft.com/office/drawing/2014/main" val="2529783419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val="4047692329"/>
                    </a:ext>
                  </a:extLst>
                </a:gridCol>
                <a:gridCol w="2196245">
                  <a:extLst>
                    <a:ext uri="{9D8B030D-6E8A-4147-A177-3AD203B41FA5}">
                      <a16:colId xmlns:a16="http://schemas.microsoft.com/office/drawing/2014/main" val="2018502547"/>
                    </a:ext>
                  </a:extLst>
                </a:gridCol>
              </a:tblGrid>
              <a:tr h="561117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работ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должно быть в ООЗ (минимальные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требования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регламентировано</a:t>
                      </a:r>
                    </a:p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6304712"/>
                  </a:ext>
                </a:extLst>
              </a:tr>
              <a:tr h="40158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Инженерные изыскания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Программа инженерных изысканий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Ч.5 ст.47, ст. 48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ГрК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РФ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Техрегламент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 384-ФЗ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Приказ Минстроя от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01.03.2018 г. № 125/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«типовая форма задания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проектирование»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1482943"/>
                  </a:ext>
                </a:extLst>
              </a:tr>
              <a:tr h="108372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Проектные работы или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ПИР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на проектирование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ГПЗУ, Технические условия на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подключение объекта к сетям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4587419"/>
                  </a:ext>
                </a:extLst>
              </a:tr>
              <a:tr h="561117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Текущий ремонт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Дефектная ведомость (но рекомендуется –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смета, локальный сметный расчет)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Ст. 22 и ст.33 Закона о контрактной системе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735561"/>
                  </a:ext>
                </a:extLst>
              </a:tr>
              <a:tr h="79216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Капитальный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ремонт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 (может быть не полностью) обязательно смета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Ч.12.2 ст.48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ГрК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РФ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 7 Положения, утв.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Постановлением № 87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7105507"/>
                  </a:ext>
                </a:extLst>
              </a:tr>
              <a:tr h="40158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Реконструкция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 с положительным заключением ГЭ и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положительным заключением о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достоверности сметной стоимости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Постановление № 87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7484200"/>
                  </a:ext>
                </a:extLst>
              </a:tr>
              <a:tr h="40158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Новое строительство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1058132"/>
                  </a:ext>
                </a:extLst>
              </a:tr>
              <a:tr h="1023213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Строительство «под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ключ»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на проектирование, ГПЗУ, ТУ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подключение к сетям, Заключение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технологического и ценового аудита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обоснования инвестиций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Постановление № 563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Ч.5 ст.47, ст. 48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ГрК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РФ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3184084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6996" y="804444"/>
            <a:ext cx="8590008" cy="5249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11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9320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457200" y="875853"/>
            <a:ext cx="8579296" cy="524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lvl="0" algn="ctr">
              <a:buClr>
                <a:srgbClr val="2DA2BF"/>
              </a:buClr>
              <a:buNone/>
              <a:defRPr/>
            </a:pPr>
            <a:r>
              <a:rPr lang="ru-RU" altLang="ru-RU" sz="2000" b="1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Основные замечания</a:t>
            </a:r>
          </a:p>
          <a:p>
            <a:pPr lvl="0" algn="ctr">
              <a:buClr>
                <a:srgbClr val="2DA2BF"/>
              </a:buClr>
              <a:buNone/>
              <a:defRPr/>
            </a:pPr>
            <a:endParaRPr lang="ru-RU" altLang="ru-RU" sz="2000" b="1" i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ü"/>
              <a:defRPr/>
            </a:pP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 локально-сметных расчетах присутствуют </a:t>
            </a: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малые архитектурные формы </a:t>
            </a:r>
            <a:r>
              <a:rPr lang="ru-RU" altLang="ru-RU" sz="1800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например</a:t>
            </a: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altLang="ru-RU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«Урна </a:t>
            </a: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Престиж», </a:t>
            </a:r>
            <a:r>
              <a:rPr lang="ru-RU" altLang="ru-RU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«Скамья </a:t>
            </a: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Престиж», </a:t>
            </a:r>
            <a:r>
              <a:rPr lang="ru-RU" altLang="ru-RU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которые являются </a:t>
            </a:r>
            <a:r>
              <a:rPr lang="ru-RU" altLang="ru-RU" sz="1800" b="1" u="sng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поставляемыми </a:t>
            </a:r>
            <a:r>
              <a:rPr lang="ru-RU" altLang="ru-RU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товарами. </a:t>
            </a:r>
            <a:endParaRPr lang="ru-RU" altLang="ru-RU" sz="18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537" lvl="0" indent="0">
              <a:buClr>
                <a:srgbClr val="2DA2BF"/>
              </a:buClr>
              <a:buNone/>
              <a:defRPr/>
            </a:pP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 Части </a:t>
            </a:r>
            <a:r>
              <a:rPr lang="en-US" altLang="ru-RU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I «</a:t>
            </a:r>
            <a:r>
              <a:rPr lang="ru-RU" altLang="ru-RU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Общая часть» должны быть </a:t>
            </a: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требования </a:t>
            </a:r>
            <a:r>
              <a:rPr lang="ru-RU" altLang="ru-RU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 предоставлении </a:t>
            </a:r>
            <a:r>
              <a:rPr lang="ru-RU" altLang="ru-RU" sz="18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конкретных </a:t>
            </a:r>
            <a:r>
              <a:rPr lang="ru-RU" altLang="ru-RU" sz="1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показателей</a:t>
            </a:r>
            <a:r>
              <a:rPr lang="ru-RU" altLang="ru-RU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а также </a:t>
            </a:r>
            <a:r>
              <a:rPr lang="ru-RU" altLang="ru-RU" sz="1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наименования страны </a:t>
            </a:r>
            <a:r>
              <a:rPr lang="ru-RU" altLang="ru-RU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происхождения </a:t>
            </a: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товара.</a:t>
            </a:r>
          </a:p>
          <a:p>
            <a:pPr marL="109537" lvl="0" indent="0">
              <a:buClr>
                <a:srgbClr val="2DA2BF"/>
              </a:buClr>
              <a:buNone/>
              <a:defRPr/>
            </a:pPr>
            <a:endParaRPr lang="ru-RU" altLang="ru-RU" sz="18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rgbClr val="2DA2BF"/>
              </a:buClr>
              <a:buFont typeface="Wingdings" panose="05000000000000000000" pitchFamily="2" charset="2"/>
              <a:buChar char="ü"/>
              <a:defRPr/>
            </a:pPr>
            <a:r>
              <a:rPr lang="ru-RU" altLang="ru-RU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 локально-сметных расчетах </a:t>
            </a: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присутствуют </a:t>
            </a:r>
            <a:r>
              <a:rPr lang="ru-RU" altLang="ru-RU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электромонтажные работы, пусконаладочные работы </a:t>
            </a: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электрооборудования</a:t>
            </a:r>
            <a:r>
              <a:rPr lang="ru-RU" altLang="ru-RU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силовое электрооборудование и </a:t>
            </a: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электроосвещение и прочее (светильники, люстры и т.д.) </a:t>
            </a:r>
          </a:p>
          <a:p>
            <a:pPr marL="109537" lvl="0" indent="0" algn="just">
              <a:buClr>
                <a:srgbClr val="2DA2BF"/>
              </a:buClr>
              <a:buNone/>
              <a:defRPr/>
            </a:pP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в Описании </a:t>
            </a:r>
            <a:r>
              <a:rPr lang="ru-RU" altLang="ru-RU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объекта закупки  </a:t>
            </a: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 соотв. с ч</a:t>
            </a:r>
            <a:r>
              <a:rPr lang="ru-RU" altLang="ru-RU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. 1 ст. 26 Федерального закона от 23 ноября 2009 года № 261-ФЗ, Постановлением Правительства Российской Федерации от 31.12.2009 № 1221 </a:t>
            </a: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заказчики обязаны установить </a:t>
            </a:r>
            <a:r>
              <a:rPr lang="ru-RU" altLang="ru-RU" sz="1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требования к энергетической эффективности товаров, работ, услуг</a:t>
            </a:r>
            <a:endParaRPr lang="ru-RU" altLang="ru-RU" sz="18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585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9320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457200" y="875853"/>
            <a:ext cx="8579296" cy="524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lvl="0" indent="0" algn="ctr" eaLnBrk="1" fontAlgn="auto" hangingPunct="1">
              <a:spcBef>
                <a:spcPts val="0"/>
              </a:spcBef>
              <a:spcAft>
                <a:spcPts val="0"/>
              </a:spcAft>
              <a:buClr>
                <a:srgbClr val="2DA2BF"/>
              </a:buClr>
              <a:buSzTx/>
              <a:buNone/>
              <a:defRPr/>
            </a:pPr>
            <a:r>
              <a:rPr lang="ru-RU" altLang="ru-RU" sz="2000" b="1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Основные замечания</a:t>
            </a:r>
          </a:p>
          <a:p>
            <a:pPr marL="109537" lvl="0" indent="0" algn="just">
              <a:buClr>
                <a:srgbClr val="2DA2BF"/>
              </a:buClr>
              <a:buNone/>
              <a:defRPr/>
            </a:pPr>
            <a:endParaRPr lang="ru-RU" altLang="ru-RU" sz="18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Clr>
                <a:srgbClr val="2DA2BF"/>
              </a:buClr>
              <a:buFont typeface="Wingdings" panose="05000000000000000000" pitchFamily="2" charset="2"/>
              <a:buChar char="ü"/>
              <a:defRPr/>
            </a:pP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 локально-сметных расчетах присутствует </a:t>
            </a:r>
            <a:r>
              <a:rPr lang="ru-RU" altLang="ru-RU" sz="1800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немонтируемое</a:t>
            </a: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оборудование (</a:t>
            </a:r>
            <a:r>
              <a:rPr lang="ru-RU" altLang="ru-RU" sz="1800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например,</a:t>
            </a: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телефоны</a:t>
            </a:r>
            <a:r>
              <a:rPr lang="ru-RU" altLang="ru-RU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мебель) закупка которого функционально и (или) технологически </a:t>
            </a:r>
            <a:r>
              <a:rPr lang="ru-RU" altLang="ru-RU" sz="1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не связана </a:t>
            </a:r>
            <a:r>
              <a:rPr lang="ru-RU" altLang="ru-RU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 выполнением строительных работ</a:t>
            </a:r>
            <a:endParaRPr lang="ru-RU" altLang="ru-RU" sz="18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537" lvl="0" indent="0" algn="just">
              <a:buClr>
                <a:srgbClr val="2DA2BF"/>
              </a:buClr>
              <a:buNone/>
              <a:defRPr/>
            </a:pP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в Описании объекта закупки, из </a:t>
            </a:r>
            <a:r>
              <a:rPr lang="ru-RU" altLang="ru-RU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сметных </a:t>
            </a: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расчетов, </a:t>
            </a:r>
            <a:r>
              <a:rPr lang="ru-RU" altLang="ru-RU" sz="18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исключить</a:t>
            </a: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немонтируемое</a:t>
            </a:r>
            <a:r>
              <a:rPr lang="ru-RU" altLang="ru-RU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оборудование, </a:t>
            </a:r>
            <a:r>
              <a:rPr lang="ru-RU" altLang="ru-RU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выделив данное оборудование в отдельный </a:t>
            </a: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лот</a:t>
            </a:r>
          </a:p>
          <a:p>
            <a:pPr marL="109537" lvl="0" indent="0" algn="just">
              <a:buClr>
                <a:srgbClr val="2DA2BF"/>
              </a:buClr>
              <a:buNone/>
              <a:defRPr/>
            </a:pPr>
            <a:r>
              <a:rPr lang="ru-RU" altLang="ru-RU" sz="1800" b="1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Решение </a:t>
            </a:r>
            <a:r>
              <a:rPr lang="ru-RU" altLang="ru-RU" sz="1800" b="1" i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ФАС России от 09.01.2019 по делу № 19/44/105/7</a:t>
            </a:r>
            <a:endParaRPr lang="ru-RU" altLang="ru-RU" sz="1800" b="1" i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537" lvl="0" indent="0" algn="just">
              <a:buClr>
                <a:srgbClr val="2DA2BF"/>
              </a:buClr>
              <a:buNone/>
              <a:defRPr/>
            </a:pPr>
            <a:endParaRPr lang="ru-RU" altLang="ru-RU" sz="1800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Clr>
                <a:srgbClr val="2DA2BF"/>
              </a:buClr>
              <a:buFont typeface="Wingdings" panose="05000000000000000000" pitchFamily="2" charset="2"/>
              <a:buChar char="ü"/>
              <a:defRPr/>
            </a:pP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 описание объекта закупки присутствуют товары, поименованные в перечне на которых распространяется действие </a:t>
            </a:r>
            <a:r>
              <a:rPr lang="ru-RU" altLang="ru-RU" sz="18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Постановления № 617</a:t>
            </a: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altLang="ru-RU" sz="1800" i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например</a:t>
            </a: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кран шаровой муфтовый, трубы, светильники)</a:t>
            </a:r>
          </a:p>
          <a:p>
            <a:pPr marL="109537" lvl="0" indent="0" algn="just">
              <a:buClr>
                <a:srgbClr val="2DA2BF"/>
              </a:buClr>
              <a:buNone/>
              <a:defRPr/>
            </a:pP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Закупку указанного </a:t>
            </a:r>
            <a:r>
              <a:rPr lang="ru-RU" altLang="ru-RU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оборудования </a:t>
            </a: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осуществить </a:t>
            </a:r>
            <a:r>
              <a:rPr lang="ru-RU" altLang="ru-RU" sz="18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отдельно </a:t>
            </a:r>
            <a:r>
              <a:rPr lang="ru-RU" altLang="ru-RU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 установить ограничения в соответствии с Постановлениям № </a:t>
            </a: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617</a:t>
            </a:r>
          </a:p>
          <a:p>
            <a:pPr marL="109537" lvl="0" indent="0" algn="just">
              <a:buClr>
                <a:srgbClr val="2DA2BF"/>
              </a:buClr>
              <a:buNone/>
              <a:defRPr/>
            </a:pPr>
            <a:r>
              <a:rPr lang="ru-RU" altLang="ru-RU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 случае поставки товара, включенного в перечень товаров на которые распространяется действие Постановления № 617-ПП, </a:t>
            </a:r>
            <a:r>
              <a:rPr lang="ru-RU" altLang="ru-RU" sz="18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altLang="ru-RU" sz="1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проекте контракта предусмотреть пункт</a:t>
            </a:r>
            <a:r>
              <a:rPr lang="ru-RU" altLang="ru-RU" sz="18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в который будет включена информация о реестровой записи об указанном товаре</a:t>
            </a:r>
            <a:endParaRPr lang="ru-RU" altLang="ru-RU" sz="18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537" lvl="0" indent="0" algn="just">
              <a:buClr>
                <a:srgbClr val="2DA2BF"/>
              </a:buClr>
              <a:buNone/>
              <a:defRPr/>
            </a:pPr>
            <a:endParaRPr lang="ru-RU" altLang="ru-RU" sz="18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8282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6478" y="274638"/>
            <a:ext cx="7090322" cy="418058"/>
          </a:xfr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  <a:endParaRPr lang="ru-RU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24734"/>
              </p:ext>
            </p:extLst>
          </p:nvPr>
        </p:nvGraphicFramePr>
        <p:xfrm>
          <a:off x="457200" y="1844824"/>
          <a:ext cx="8229600" cy="4281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Официальный сайт Департамент государственных закупок Свердловской област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984918" cy="72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9320"/>
            <a:ext cx="9144000" cy="548680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87524" y="877525"/>
            <a:ext cx="8568952" cy="0"/>
          </a:xfrm>
          <a:prstGeom prst="line">
            <a:avLst/>
          </a:prstGeom>
          <a:ln w="25400" cmpd="dbl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одержимое 1"/>
          <p:cNvSpPr txBox="1">
            <a:spLocks/>
          </p:cNvSpPr>
          <p:nvPr/>
        </p:nvSpPr>
        <p:spPr bwMode="auto">
          <a:xfrm>
            <a:off x="457200" y="1318846"/>
            <a:ext cx="8579296" cy="4805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65125" indent="-255588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0713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8838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lvl="0" algn="ctr">
              <a:buClr>
                <a:srgbClr val="2DA2BF"/>
              </a:buClr>
              <a:buNone/>
              <a:defRPr/>
            </a:pPr>
            <a:endParaRPr lang="ru-RU" altLang="ru-RU" sz="2400" b="1" i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Clr>
                <a:srgbClr val="2DA2BF"/>
              </a:buClr>
              <a:buNone/>
              <a:defRPr/>
            </a:pPr>
            <a:endParaRPr lang="ru-RU" altLang="ru-RU" sz="2400" b="1" i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Clr>
                <a:srgbClr val="2DA2BF"/>
              </a:buClr>
              <a:buNone/>
              <a:defRPr/>
            </a:pPr>
            <a:r>
              <a:rPr lang="ru-RU" altLang="ru-RU" sz="28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Требования </a:t>
            </a:r>
            <a:r>
              <a:rPr lang="ru-RU" altLang="ru-RU" sz="2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к участникам</a:t>
            </a:r>
          </a:p>
          <a:p>
            <a:pPr lvl="0" algn="ctr">
              <a:buClr>
                <a:srgbClr val="2DA2BF"/>
              </a:buClr>
              <a:buNone/>
              <a:defRPr/>
            </a:pPr>
            <a:r>
              <a:rPr lang="ru-RU" altLang="ru-RU" sz="2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строительных закупок: </a:t>
            </a:r>
            <a:endParaRPr lang="ru-RU" altLang="ru-RU" sz="2800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Clr>
                <a:srgbClr val="2DA2BF"/>
              </a:buClr>
              <a:buNone/>
              <a:defRPr/>
            </a:pPr>
            <a:r>
              <a:rPr lang="ru-RU" altLang="ru-RU" sz="28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членство в СРО</a:t>
            </a:r>
            <a:r>
              <a:rPr lang="ru-RU" altLang="ru-RU" sz="2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лицензии, </a:t>
            </a:r>
            <a:r>
              <a:rPr lang="ru-RU" altLang="ru-RU" sz="28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дополнительные требования в соответствии </a:t>
            </a:r>
            <a:r>
              <a:rPr lang="ru-RU" altLang="ru-RU" sz="2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28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Постановлением </a:t>
            </a:r>
            <a:r>
              <a:rPr lang="ru-RU" altLang="ru-RU" sz="28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Правительства РФ от 04.02.2015 </a:t>
            </a:r>
            <a:r>
              <a:rPr lang="ru-RU" altLang="ru-RU" sz="28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№ 99 (далее – постановление № 99)</a:t>
            </a:r>
          </a:p>
        </p:txBody>
      </p:sp>
    </p:spTree>
    <p:extLst>
      <p:ext uri="{BB962C8B-B14F-4D97-AF65-F5344CB8AC3E}">
        <p14:creationId xmlns:p14="http://schemas.microsoft.com/office/powerpoint/2010/main" val="7867587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3735</TotalTime>
  <Words>4342</Words>
  <Application>Microsoft Office PowerPoint</Application>
  <PresentationFormat>Экран (4:3)</PresentationFormat>
  <Paragraphs>327</Paragraphs>
  <Slides>40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8" baseType="lpstr">
      <vt:lpstr>Arial</vt:lpstr>
      <vt:lpstr>Calibri</vt:lpstr>
      <vt:lpstr>Lucida Sans Unicode</vt:lpstr>
      <vt:lpstr>Times New Roman</vt:lpstr>
      <vt:lpstr>TimesNewRomanPSMT</vt:lpstr>
      <vt:lpstr>Wingdings</vt:lpstr>
      <vt:lpstr>Wingdings 3</vt:lpstr>
      <vt:lpstr>Тема Office</vt:lpstr>
      <vt:lpstr>Презентация PowerPoint</vt:lpstr>
      <vt:lpstr>СТРОИТЕЛЬСТВО</vt:lpstr>
      <vt:lpstr>СТРОИТЕЛЬСТВО</vt:lpstr>
      <vt:lpstr>Градостроительный Кодекс</vt:lpstr>
      <vt:lpstr>Градостроительный Кодекс</vt:lpstr>
      <vt:lpstr>СТРОИТЕЛЬСТВО</vt:lpstr>
      <vt:lpstr>СТРОИТЕЛЬСТВО</vt:lpstr>
      <vt:lpstr>СТРОИТЕЛЬСТВО</vt:lpstr>
      <vt:lpstr>СТРОИТЕЛЬСТВО</vt:lpstr>
      <vt:lpstr>ВЫПИСКА ИЗ РЕЕСТРА ЧЛЕНОВ СРО</vt:lpstr>
      <vt:lpstr>ЛИЦЕНЗИИ</vt:lpstr>
      <vt:lpstr>СТРОИТЕЛЬСТВО</vt:lpstr>
      <vt:lpstr>СТРОИТЕЛЬСТВО</vt:lpstr>
      <vt:lpstr>СТРОИТЕЛЬСТВО</vt:lpstr>
      <vt:lpstr>СТРОИТЕЛЬСТВО</vt:lpstr>
      <vt:lpstr>СТРОИТЕЛЬСТВО</vt:lpstr>
      <vt:lpstr>СТРОИТЕЛЬСТВО</vt:lpstr>
      <vt:lpstr>СТРОИТЕЛЬСТВО</vt:lpstr>
      <vt:lpstr>СТРОИТЕЛЬСТВО</vt:lpstr>
      <vt:lpstr>СТРОИТЕЛЬСТВО</vt:lpstr>
      <vt:lpstr>СТРОИТЕЛЬСТВО</vt:lpstr>
      <vt:lpstr>СТРОИТЕЛЬСТВО</vt:lpstr>
      <vt:lpstr>СТРОИТЕЛЬСТВО</vt:lpstr>
      <vt:lpstr>СТРОИТЕЛЬСТВО</vt:lpstr>
      <vt:lpstr>ПРОМЫШЛЕННЫЕ ТОВАРЫ</vt:lpstr>
      <vt:lpstr>Постановление Правительства РФ от 30.04.2020  № 616</vt:lpstr>
      <vt:lpstr>Постановление Правительства РФ от 30.04.2020  № 616</vt:lpstr>
      <vt:lpstr>Постановление Правительства РФ от 30.04.2020  № 616</vt:lpstr>
      <vt:lpstr>Постановление Правительства РФ от 30.04.2020  № 616</vt:lpstr>
      <vt:lpstr>Постановление Правительства РФ от 30.04.2020  № 616</vt:lpstr>
      <vt:lpstr>Постановление Правительства РФ от 30.04.2020  № 616</vt:lpstr>
      <vt:lpstr>Постановление Правительства РФ от 30.04.2020  № 617</vt:lpstr>
      <vt:lpstr>Постановление Правительства РФ от 30.04.2020  № 617</vt:lpstr>
      <vt:lpstr>ПРОМЫШЛЕННЫЕ ТОВАРЫ</vt:lpstr>
      <vt:lpstr>Постановление Правительства РФ от 10.07.2019  № 878  </vt:lpstr>
      <vt:lpstr>Постановление Правительства РФ от 10.07.2019  № 878  </vt:lpstr>
      <vt:lpstr>Постановление Правительства РФ от 10.07.2019  № 878  </vt:lpstr>
      <vt:lpstr>Постановление Правительства РФ от 10.07.2019  № 878  </vt:lpstr>
      <vt:lpstr>Постановление Правительства РФ от 10.07.2019  № 878  </vt:lpstr>
      <vt:lpstr>Департамент государственных закупок Свердловской области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Алексеева</dc:creator>
  <cp:lastModifiedBy>Сильчук Светлана Владимировна</cp:lastModifiedBy>
  <cp:revision>324</cp:revision>
  <cp:lastPrinted>2019-02-27T04:12:27Z</cp:lastPrinted>
  <dcterms:created xsi:type="dcterms:W3CDTF">2017-11-08T08:42:50Z</dcterms:created>
  <dcterms:modified xsi:type="dcterms:W3CDTF">2020-09-08T03:53:35Z</dcterms:modified>
</cp:coreProperties>
</file>